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handoutMasterIdLst>
    <p:handoutMasterId r:id="rId52"/>
  </p:handoutMasterIdLst>
  <p:sldIdLst>
    <p:sldId id="1410" r:id="rId2"/>
    <p:sldId id="2134804742" r:id="rId3"/>
    <p:sldId id="1484" r:id="rId4"/>
    <p:sldId id="2134804736" r:id="rId5"/>
    <p:sldId id="1483" r:id="rId6"/>
    <p:sldId id="2134804741" r:id="rId7"/>
    <p:sldId id="1520" r:id="rId8"/>
    <p:sldId id="10810" r:id="rId9"/>
    <p:sldId id="1508" r:id="rId10"/>
    <p:sldId id="10808" r:id="rId11"/>
    <p:sldId id="2134804783" r:id="rId12"/>
    <p:sldId id="10809" r:id="rId13"/>
    <p:sldId id="1479" r:id="rId14"/>
    <p:sldId id="2134804740" r:id="rId15"/>
    <p:sldId id="2134804734" r:id="rId16"/>
    <p:sldId id="2134804768" r:id="rId17"/>
    <p:sldId id="1461" r:id="rId18"/>
    <p:sldId id="1517" r:id="rId19"/>
    <p:sldId id="360" r:id="rId20"/>
    <p:sldId id="2134804738" r:id="rId21"/>
    <p:sldId id="10824" r:id="rId22"/>
    <p:sldId id="10825" r:id="rId23"/>
    <p:sldId id="10826" r:id="rId24"/>
    <p:sldId id="10829" r:id="rId25"/>
    <p:sldId id="10828" r:id="rId26"/>
    <p:sldId id="10830" r:id="rId27"/>
    <p:sldId id="10831" r:id="rId28"/>
    <p:sldId id="2134804791" r:id="rId29"/>
    <p:sldId id="10832" r:id="rId30"/>
    <p:sldId id="10834" r:id="rId31"/>
    <p:sldId id="10835" r:id="rId32"/>
    <p:sldId id="10836" r:id="rId33"/>
    <p:sldId id="2134804784" r:id="rId34"/>
    <p:sldId id="2134804785" r:id="rId35"/>
    <p:sldId id="2134804786" r:id="rId36"/>
    <p:sldId id="2134804787" r:id="rId37"/>
    <p:sldId id="2134804788" r:id="rId38"/>
    <p:sldId id="2134804789" r:id="rId39"/>
    <p:sldId id="2134804790" r:id="rId40"/>
    <p:sldId id="10837" r:id="rId41"/>
    <p:sldId id="10838" r:id="rId42"/>
    <p:sldId id="10839" r:id="rId43"/>
    <p:sldId id="10840" r:id="rId44"/>
    <p:sldId id="10841" r:id="rId45"/>
    <p:sldId id="10843" r:id="rId46"/>
    <p:sldId id="2134804739" r:id="rId47"/>
    <p:sldId id="289" r:id="rId48"/>
    <p:sldId id="10844" r:id="rId49"/>
    <p:sldId id="139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uctions" id="{DE1CD2BD-43B4-7C48-843B-22569F6A5990}">
          <p14:sldIdLst/>
        </p14:section>
        <p14:section name="Title Slides" id="{099C442C-6443-C846-972E-219FE1735AEE}">
          <p14:sldIdLst>
            <p14:sldId id="1410"/>
          </p14:sldIdLst>
        </p14:section>
        <p14:section name="Divider Slides" id="{C729F708-8AAA-E94E-ACDC-D99C8E9409BC}">
          <p14:sldIdLst/>
        </p14:section>
        <p14:section name="Content Slides" id="{489F41F5-636B-B64A-BD66-4FDEF7B24B50}">
          <p14:sldIdLst>
            <p14:sldId id="2134804742"/>
            <p14:sldId id="1484"/>
            <p14:sldId id="2134804736"/>
            <p14:sldId id="1483"/>
            <p14:sldId id="2134804741"/>
            <p14:sldId id="1520"/>
            <p14:sldId id="10810"/>
            <p14:sldId id="1508"/>
            <p14:sldId id="10808"/>
            <p14:sldId id="2134804783"/>
            <p14:sldId id="10809"/>
            <p14:sldId id="1479"/>
            <p14:sldId id="2134804740"/>
            <p14:sldId id="2134804734"/>
            <p14:sldId id="2134804768"/>
            <p14:sldId id="1461"/>
            <p14:sldId id="1517"/>
            <p14:sldId id="360"/>
            <p14:sldId id="2134804738"/>
            <p14:sldId id="10824"/>
            <p14:sldId id="10825"/>
            <p14:sldId id="10826"/>
            <p14:sldId id="10829"/>
            <p14:sldId id="10828"/>
            <p14:sldId id="10830"/>
            <p14:sldId id="10831"/>
            <p14:sldId id="2134804791"/>
            <p14:sldId id="10832"/>
            <p14:sldId id="10834"/>
            <p14:sldId id="10835"/>
            <p14:sldId id="10836"/>
            <p14:sldId id="2134804784"/>
            <p14:sldId id="2134804785"/>
            <p14:sldId id="2134804786"/>
            <p14:sldId id="2134804787"/>
            <p14:sldId id="2134804788"/>
            <p14:sldId id="2134804789"/>
            <p14:sldId id="2134804790"/>
            <p14:sldId id="10837"/>
            <p14:sldId id="10838"/>
            <p14:sldId id="10839"/>
            <p14:sldId id="10840"/>
            <p14:sldId id="10841"/>
            <p14:sldId id="10843"/>
            <p14:sldId id="2134804739"/>
            <p14:sldId id="289"/>
            <p14:sldId id="10844"/>
            <p14:sldId id="1391"/>
          </p14:sldIdLst>
        </p14:section>
        <p14:section name="Example Slides" id="{7C5ECA07-F0D0-AA4F-930A-F648C7707A64}">
          <p14:sldIdLst/>
        </p14:section>
        <p14:section name="End Slides" id="{8155FCE6-2ECE-7A44-A62D-9FD8BB0BD2E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hwald, Sarlota Lujza (Refinitiv)" initials="HSL(" lastIdx="6" clrIdx="0">
    <p:extLst>
      <p:ext uri="{19B8F6BF-5375-455C-9EA6-DF929625EA0E}">
        <p15:presenceInfo xmlns:p15="http://schemas.microsoft.com/office/powerpoint/2012/main" userId="Hohwald, Sarlota Lujza (Refiniti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594" autoAdjust="0"/>
    <p:restoredTop sz="87070" autoAdjust="0"/>
  </p:normalViewPr>
  <p:slideViewPr>
    <p:cSldViewPr snapToGrid="0" snapToObjects="1">
      <p:cViewPr varScale="1">
        <p:scale>
          <a:sx n="100" d="100"/>
          <a:sy n="100" d="100"/>
        </p:scale>
        <p:origin x="1512" y="168"/>
      </p:cViewPr>
      <p:guideLst>
        <p:guide orient="horz" pos="2160"/>
        <p:guide pos="3840"/>
      </p:guideLst>
    </p:cSldViewPr>
  </p:slideViewPr>
  <p:outlineViewPr>
    <p:cViewPr>
      <p:scale>
        <a:sx n="33" d="100"/>
        <a:sy n="33" d="100"/>
      </p:scale>
      <p:origin x="0" y="-27104"/>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152" d="100"/>
          <a:sy n="152" d="100"/>
        </p:scale>
        <p:origin x="382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1"/>
              </a:solidFill>
              <a:ln w="19050">
                <a:solidFill>
                  <a:schemeClr val="lt1"/>
                </a:solidFill>
              </a:ln>
              <a:effectLst/>
            </c:spPr>
            <c:extLst>
              <c:ext xmlns:c16="http://schemas.microsoft.com/office/drawing/2014/chart" uri="{C3380CC4-5D6E-409C-BE32-E72D297353CC}">
                <c16:uniqueId val="{00000004-81EF-2E40-82CD-58063C26AF46}"/>
              </c:ext>
            </c:extLst>
          </c:dPt>
          <c:dPt>
            <c:idx val="1"/>
            <c:bubble3D val="0"/>
            <c:spPr>
              <a:solidFill>
                <a:schemeClr val="tx2"/>
              </a:solidFill>
              <a:ln w="19050">
                <a:solidFill>
                  <a:schemeClr val="lt1"/>
                </a:solidFill>
              </a:ln>
              <a:effectLst/>
            </c:spPr>
            <c:extLst>
              <c:ext xmlns:c16="http://schemas.microsoft.com/office/drawing/2014/chart" uri="{C3380CC4-5D6E-409C-BE32-E72D297353CC}">
                <c16:uniqueId val="{00000003-81EF-2E40-82CD-58063C26AF46}"/>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2-81EF-2E40-82CD-58063C26AF46}"/>
              </c:ext>
            </c:extLst>
          </c:dPt>
          <c:cat>
            <c:strRef>
              <c:f>Sheet1!$A$2:$A$3</c:f>
              <c:strCache>
                <c:ptCount val="2"/>
                <c:pt idx="0">
                  <c:v>1st Qtr</c:v>
                </c:pt>
                <c:pt idx="1">
                  <c:v>3rd Qtr</c:v>
                </c:pt>
              </c:strCache>
            </c:strRef>
          </c:cat>
          <c:val>
            <c:numRef>
              <c:f>Sheet1!$B$2:$B$3</c:f>
              <c:numCache>
                <c:formatCode>General</c:formatCode>
                <c:ptCount val="2"/>
                <c:pt idx="0">
                  <c:v>40</c:v>
                </c:pt>
                <c:pt idx="1">
                  <c:v>40</c:v>
                </c:pt>
              </c:numCache>
            </c:numRef>
          </c:val>
          <c:extLst>
            <c:ext xmlns:c16="http://schemas.microsoft.com/office/drawing/2014/chart" uri="{C3380CC4-5D6E-409C-BE32-E72D297353CC}">
              <c16:uniqueId val="{00000000-81EF-2E40-82CD-58063C26AF46}"/>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F5700D-296D-7F49-A7E5-61F8CC39D1CA}" type="datetimeFigureOut">
              <a:rPr lang="en-US" smtClean="0"/>
              <a:pPr/>
              <a:t>2/17/21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744BCC-904F-E346-9C21-97396FCDE839}" type="slidenum">
              <a:rPr lang="en-US" smtClean="0"/>
              <a:pPr/>
              <a:t>‹#›</a:t>
            </a:fld>
            <a:endParaRPr lang="en-US"/>
          </a:p>
        </p:txBody>
      </p:sp>
    </p:spTree>
    <p:extLst>
      <p:ext uri="{BB962C8B-B14F-4D97-AF65-F5344CB8AC3E}">
        <p14:creationId xmlns:p14="http://schemas.microsoft.com/office/powerpoint/2010/main" val="3168371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Proxima Nov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Proxima Nova Regular" charset="0"/>
              </a:defRPr>
            </a:lvl1pPr>
          </a:lstStyle>
          <a:p>
            <a:fld id="{FD545FEF-5642-8644-A8CE-1A8BE6E2920A}" type="datetimeFigureOut">
              <a:rPr lang="en-US" smtClean="0"/>
              <a:pPr/>
              <a:t>2/17/21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Proxima Nov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Proxima Nova Regular" charset="0"/>
              </a:defRPr>
            </a:lvl1pPr>
          </a:lstStyle>
          <a:p>
            <a:fld id="{2AA32789-747F-984C-9252-FF408A05DF55}" type="slidenum">
              <a:rPr lang="en-US" smtClean="0"/>
              <a:pPr/>
              <a:t>‹#›</a:t>
            </a:fld>
            <a:endParaRPr lang="en-US" dirty="0"/>
          </a:p>
        </p:txBody>
      </p:sp>
    </p:spTree>
    <p:extLst>
      <p:ext uri="{BB962C8B-B14F-4D97-AF65-F5344CB8AC3E}">
        <p14:creationId xmlns:p14="http://schemas.microsoft.com/office/powerpoint/2010/main" val="1517001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Proxima Nova Regular" charset="0"/>
        <a:ea typeface="+mn-ea"/>
        <a:cs typeface="+mn-cs"/>
      </a:defRPr>
    </a:lvl1pPr>
    <a:lvl2pPr marL="457200" algn="l" defTabSz="914400" rtl="0" eaLnBrk="1" latinLnBrk="0" hangingPunct="1">
      <a:defRPr sz="1200" b="0" i="0" kern="1200">
        <a:solidFill>
          <a:schemeClr val="tx1"/>
        </a:solidFill>
        <a:latin typeface="Proxima Nova Regular" charset="0"/>
        <a:ea typeface="+mn-ea"/>
        <a:cs typeface="+mn-cs"/>
      </a:defRPr>
    </a:lvl2pPr>
    <a:lvl3pPr marL="914400" algn="l" defTabSz="914400" rtl="0" eaLnBrk="1" latinLnBrk="0" hangingPunct="1">
      <a:defRPr sz="1200" b="0" i="0" kern="1200">
        <a:solidFill>
          <a:schemeClr val="tx1"/>
        </a:solidFill>
        <a:latin typeface="Proxima Nova Regular" charset="0"/>
        <a:ea typeface="+mn-ea"/>
        <a:cs typeface="+mn-cs"/>
      </a:defRPr>
    </a:lvl3pPr>
    <a:lvl4pPr marL="1371600" algn="l" defTabSz="914400" rtl="0" eaLnBrk="1" latinLnBrk="0" hangingPunct="1">
      <a:defRPr sz="1200" b="0" i="0" kern="1200">
        <a:solidFill>
          <a:schemeClr val="tx1"/>
        </a:solidFill>
        <a:latin typeface="Proxima Nova Regular" charset="0"/>
        <a:ea typeface="+mn-ea"/>
        <a:cs typeface="+mn-cs"/>
      </a:defRPr>
    </a:lvl4pPr>
    <a:lvl5pPr marL="1828800" algn="l" defTabSz="914400" rtl="0" eaLnBrk="1" latinLnBrk="0" hangingPunct="1">
      <a:defRPr sz="1200" b="0" i="0" kern="1200">
        <a:solidFill>
          <a:schemeClr val="tx1"/>
        </a:solidFill>
        <a:latin typeface="Proxima Nova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A32789-747F-984C-9252-FF408A05DF55}" type="slidenum">
              <a:rPr lang="en-US" smtClean="0"/>
              <a:pPr/>
              <a:t>1</a:t>
            </a:fld>
            <a:endParaRPr lang="en-US" dirty="0"/>
          </a:p>
        </p:txBody>
      </p:sp>
    </p:spTree>
    <p:extLst>
      <p:ext uri="{BB962C8B-B14F-4D97-AF65-F5344CB8AC3E}">
        <p14:creationId xmlns:p14="http://schemas.microsoft.com/office/powerpoint/2010/main" val="315687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PlaceHolder 1"/>
          <p:cNvSpPr>
            <a:spLocks noGrp="1" noRot="1" noChangeAspect="1"/>
          </p:cNvSpPr>
          <p:nvPr>
            <p:ph type="sldImg"/>
          </p:nvPr>
        </p:nvSpPr>
        <p:spPr>
          <a:xfrm>
            <a:off x="381000" y="685800"/>
            <a:ext cx="6096000" cy="3429000"/>
          </a:xfrm>
          <a:prstGeom prst="rect">
            <a:avLst/>
          </a:prstGeom>
        </p:spPr>
      </p:sp>
      <p:sp>
        <p:nvSpPr>
          <p:cNvPr id="948" name="PlaceHolder 2"/>
          <p:cNvSpPr>
            <a:spLocks noGrp="1"/>
          </p:cNvSpPr>
          <p:nvPr>
            <p:ph type="body"/>
          </p:nvPr>
        </p:nvSpPr>
        <p:spPr>
          <a:xfrm>
            <a:off x="685800" y="4343400"/>
            <a:ext cx="5486040" cy="4114440"/>
          </a:xfrm>
          <a:prstGeom prst="rect">
            <a:avLst/>
          </a:prstGeom>
        </p:spPr>
        <p:txBody>
          <a:bodyPr>
            <a:noAutofit/>
          </a:bodyPr>
          <a:lstStyle/>
          <a:p>
            <a:endParaRPr lang="en-GB" sz="2000" b="0" strike="noStrike" spc="-1" dirty="0">
              <a:latin typeface="Arial"/>
            </a:endParaRPr>
          </a:p>
        </p:txBody>
      </p:sp>
      <p:sp>
        <p:nvSpPr>
          <p:cNvPr id="949"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E2D3045D-BAB8-4781-8BB7-3FDB8A727DB6}" type="slidenum">
              <a:rPr lang="en-GB" sz="1200" b="0" strike="noStrike" spc="-1">
                <a:solidFill>
                  <a:srgbClr val="000000"/>
                </a:solidFill>
                <a:latin typeface="Calibri"/>
                <a:ea typeface="+mn-ea"/>
              </a:rPr>
              <a:t>10</a:t>
            </a:fld>
            <a:endParaRPr lang="en-GB" sz="1200" b="0" strike="noStrike" spc="-1">
              <a:latin typeface="Times New Roman"/>
            </a:endParaRPr>
          </a:p>
        </p:txBody>
      </p:sp>
    </p:spTree>
    <p:extLst>
      <p:ext uri="{BB962C8B-B14F-4D97-AF65-F5344CB8AC3E}">
        <p14:creationId xmlns:p14="http://schemas.microsoft.com/office/powerpoint/2010/main" val="107095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dirty="0" err="1">
                <a:latin typeface="Arial" panose="020B0604020202020204" pitchFamily="34" charset="0"/>
                <a:cs typeface="Arial" panose="020B0604020202020204" pitchFamily="34" charset="0"/>
              </a:rPr>
              <a:t>MarketPsych</a:t>
            </a:r>
            <a:r>
              <a:rPr lang="en-GB" sz="1200" b="1" i="1" dirty="0">
                <a:latin typeface="Arial" panose="020B0604020202020204" pitchFamily="34" charset="0"/>
                <a:cs typeface="Arial" panose="020B0604020202020204" pitchFamily="34" charset="0"/>
              </a:rPr>
              <a:t> Analytics </a:t>
            </a:r>
            <a:r>
              <a:rPr lang="en-GB" sz="1200" dirty="0">
                <a:latin typeface="Arial" panose="020B0604020202020204" pitchFamily="34" charset="0"/>
                <a:cs typeface="Arial" panose="020B0604020202020204" pitchFamily="34" charset="0"/>
              </a:rPr>
              <a:t>analyse news and social media in real time. They convert the volume and variety of professional news and social media into manageable information flows that drive sharper decisions. The Analytics are delivered as real-time data series that can easily be incorporated into analysis and decision processes – quantitative or qualitative.</a:t>
            </a:r>
            <a:endParaRPr lang="en-GB"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A32789-747F-984C-9252-FF408A05DF55}" type="slidenum">
              <a:rPr kumimoji="0" lang="en-US" sz="1200" b="0" i="0" u="none" strike="noStrike" kern="1200" cap="none" spc="0" normalizeH="0" baseline="0" noProof="0" smtClean="0">
                <a:ln>
                  <a:noFill/>
                </a:ln>
                <a:solidFill>
                  <a:prstClr val="black"/>
                </a:solidFill>
                <a:effectLst/>
                <a:uLnTx/>
                <a:uFillTx/>
                <a:latin typeface="Proxima Nova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Proxima Nova Regular" charset="0"/>
              <a:ea typeface="+mn-ea"/>
              <a:cs typeface="+mn-cs"/>
            </a:endParaRPr>
          </a:p>
        </p:txBody>
      </p:sp>
    </p:spTree>
    <p:extLst>
      <p:ext uri="{BB962C8B-B14F-4D97-AF65-F5344CB8AC3E}">
        <p14:creationId xmlns:p14="http://schemas.microsoft.com/office/powerpoint/2010/main" val="75412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PlaceHolder 1"/>
          <p:cNvSpPr>
            <a:spLocks noGrp="1" noRot="1" noChangeAspect="1"/>
          </p:cNvSpPr>
          <p:nvPr>
            <p:ph type="sldImg"/>
          </p:nvPr>
        </p:nvSpPr>
        <p:spPr>
          <a:xfrm>
            <a:off x="381000" y="685800"/>
            <a:ext cx="6096000" cy="3429000"/>
          </a:xfrm>
          <a:prstGeom prst="rect">
            <a:avLst/>
          </a:prstGeom>
        </p:spPr>
      </p:sp>
      <p:sp>
        <p:nvSpPr>
          <p:cNvPr id="948" name="PlaceHolder 2"/>
          <p:cNvSpPr>
            <a:spLocks noGrp="1"/>
          </p:cNvSpPr>
          <p:nvPr>
            <p:ph type="body"/>
          </p:nvPr>
        </p:nvSpPr>
        <p:spPr>
          <a:xfrm>
            <a:off x="685800" y="4343400"/>
            <a:ext cx="5486040" cy="4114440"/>
          </a:xfrm>
          <a:prstGeom prst="rect">
            <a:avLst/>
          </a:prstGeom>
        </p:spPr>
        <p:txBody>
          <a:bodyPr>
            <a:noAutofit/>
          </a:bodyPr>
          <a:lstStyle/>
          <a:p>
            <a:endParaRPr lang="en-GB" sz="2000" b="0" strike="noStrike" spc="-1">
              <a:latin typeface="Arial"/>
            </a:endParaRPr>
          </a:p>
        </p:txBody>
      </p:sp>
      <p:sp>
        <p:nvSpPr>
          <p:cNvPr id="949"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E2D3045D-BAB8-4781-8BB7-3FDB8A727DB6}" type="slidenum">
              <a:rPr lang="en-GB" sz="1200" b="0" strike="noStrike" spc="-1">
                <a:solidFill>
                  <a:srgbClr val="000000"/>
                </a:solidFill>
                <a:latin typeface="Calibri"/>
                <a:ea typeface="+mn-ea"/>
              </a:rPr>
              <a:t>13</a:t>
            </a:fld>
            <a:endParaRPr lang="en-GB" sz="1200" b="0" strike="noStrike" spc="-1">
              <a:latin typeface="Times New Roman"/>
            </a:endParaRPr>
          </a:p>
        </p:txBody>
      </p:sp>
    </p:spTree>
    <p:extLst>
      <p:ext uri="{BB962C8B-B14F-4D97-AF65-F5344CB8AC3E}">
        <p14:creationId xmlns:p14="http://schemas.microsoft.com/office/powerpoint/2010/main" val="2100676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will showcase 3 example uses of this ESG data for companies:</a:t>
            </a:r>
          </a:p>
          <a:p>
            <a:r>
              <a:rPr lang="en-US" dirty="0"/>
              <a:t> 1. Portfolio formation</a:t>
            </a:r>
          </a:p>
          <a:p>
            <a:r>
              <a:rPr lang="en-US" dirty="0"/>
              <a:t> 2. Finding winners</a:t>
            </a:r>
          </a:p>
          <a:p>
            <a:r>
              <a:rPr lang="en-US" dirty="0"/>
              <a:t> 3. Risk Management</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14</a:t>
            </a:fld>
            <a:endParaRPr lang="en-US"/>
          </a:p>
        </p:txBody>
      </p:sp>
    </p:spTree>
    <p:extLst>
      <p:ext uri="{BB962C8B-B14F-4D97-AF65-F5344CB8AC3E}">
        <p14:creationId xmlns:p14="http://schemas.microsoft.com/office/powerpoint/2010/main" val="1757706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PLEase</a:t>
            </a:r>
            <a:r>
              <a:rPr lang="en-US" dirty="0"/>
              <a:t> update as per your input data</a:t>
            </a:r>
          </a:p>
        </p:txBody>
      </p:sp>
      <p:sp>
        <p:nvSpPr>
          <p:cNvPr id="4" name="Slide Number Placeholder 3"/>
          <p:cNvSpPr>
            <a:spLocks noGrp="1"/>
          </p:cNvSpPr>
          <p:nvPr>
            <p:ph type="sldNum" sz="quarter" idx="5"/>
          </p:nvPr>
        </p:nvSpPr>
        <p:spPr/>
        <p:txBody>
          <a:bodyPr/>
          <a:lstStyle/>
          <a:p>
            <a:fld id="{2AA32789-747F-984C-9252-FF408A05DF55}" type="slidenum">
              <a:rPr lang="en-US" smtClean="0"/>
              <a:pPr/>
              <a:t>15</a:t>
            </a:fld>
            <a:endParaRPr lang="en-US"/>
          </a:p>
        </p:txBody>
      </p:sp>
    </p:spTree>
    <p:extLst>
      <p:ext uri="{BB962C8B-B14F-4D97-AF65-F5344CB8AC3E}">
        <p14:creationId xmlns:p14="http://schemas.microsoft.com/office/powerpoint/2010/main" val="910542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Note that Sovereign Assets is also called Country Markets and includes Bonds and Stock Index sentiments for 62 countries and the Eurozone.</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err="1"/>
              <a:t>Heres</a:t>
            </a:r>
            <a:r>
              <a:rPr lang="en-US" sz="1200" dirty="0"/>
              <a:t> a looks into the indicators </a:t>
            </a:r>
            <a:r>
              <a:rPr lang="en-US" sz="1200" dirty="0" err="1"/>
              <a:t>avaiible</a:t>
            </a:r>
            <a:r>
              <a:rPr lang="en-US" sz="1200" dirty="0"/>
              <a:t> in each asset class . Know it s hard to see but </a:t>
            </a:r>
            <a:r>
              <a:rPr lang="en-US" sz="1200" dirty="0" err="1"/>
              <a:t>iwatned</a:t>
            </a:r>
            <a:r>
              <a:rPr lang="en-US" sz="1200" dirty="0"/>
              <a:t> to show you the breadth and </a:t>
            </a:r>
            <a:r>
              <a:rPr lang="en-US" sz="1200" dirty="0" err="1"/>
              <a:t>debth</a:t>
            </a:r>
            <a:r>
              <a:rPr lang="en-US" sz="1200" dirty="0"/>
              <a:t> </a:t>
            </a:r>
          </a:p>
          <a:p>
            <a:pPr marL="0" indent="0">
              <a:buFont typeface="Arial" panose="020B0604020202020204" pitchFamily="34" charset="0"/>
              <a:buNone/>
            </a:pPr>
            <a:r>
              <a:rPr lang="en-US" sz="1200" dirty="0"/>
              <a:t>So you understand how this all fits </a:t>
            </a:r>
            <a:r>
              <a:rPr lang="en-US" sz="1200" dirty="0" err="1"/>
              <a:t>togetyher</a:t>
            </a:r>
            <a:r>
              <a:rPr lang="en-US" sz="1200" dirty="0"/>
              <a:t> lets pull out some indicators and how </a:t>
            </a:r>
            <a:r>
              <a:rPr lang="en-US" sz="1200" dirty="0" err="1"/>
              <a:t>thehy</a:t>
            </a:r>
            <a:r>
              <a:rPr lang="en-US" sz="1200" dirty="0"/>
              <a:t> could have helped in these situations</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17</a:t>
            </a:fld>
            <a:endParaRPr lang="en-US" dirty="0"/>
          </a:p>
        </p:txBody>
      </p:sp>
    </p:spTree>
    <p:extLst>
      <p:ext uri="{BB962C8B-B14F-4D97-AF65-F5344CB8AC3E}">
        <p14:creationId xmlns:p14="http://schemas.microsoft.com/office/powerpoint/2010/main" val="2474264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News that day reflected in the scores:</a:t>
            </a:r>
          </a:p>
          <a:p>
            <a:pPr marL="228600" indent="-228600">
              <a:buFont typeface="Arial" panose="020B0604020202020204" pitchFamily="34" charset="0"/>
              <a:buAutoNum type="alphaUcPeriod"/>
            </a:pPr>
            <a:r>
              <a:rPr lang="en-US" sz="1200" baseline="0" dirty="0"/>
              <a:t>Investigation into </a:t>
            </a:r>
            <a:r>
              <a:rPr lang="en-US" sz="1200" baseline="0" dirty="0" err="1"/>
              <a:t>Khashoggi</a:t>
            </a:r>
            <a:r>
              <a:rPr lang="en-US" sz="1200" baseline="0" dirty="0"/>
              <a:t> disappearance at Saudi Arabian (SA) embassy in Turkey (TR)</a:t>
            </a:r>
          </a:p>
          <a:p>
            <a:pPr marL="228600" indent="-228600">
              <a:buFont typeface="Arial" panose="020B0604020202020204" pitchFamily="34" charset="0"/>
              <a:buAutoNum type="alphaUcPeriod"/>
            </a:pPr>
            <a:r>
              <a:rPr lang="en-US" sz="1200" baseline="0" dirty="0"/>
              <a:t>US (US) threat to withdraw from the Intermediate-Range Nuclear Forces Treaty (INF) with Russia (RU)</a:t>
            </a:r>
          </a:p>
          <a:p>
            <a:pPr marL="228600" indent="-228600">
              <a:buFont typeface="Arial" panose="020B0604020202020204" pitchFamily="34" charset="0"/>
              <a:buAutoNum type="alphaUcPeriod"/>
            </a:pPr>
            <a:r>
              <a:rPr lang="en-US" sz="1200" dirty="0"/>
              <a:t>US announces</a:t>
            </a:r>
            <a:r>
              <a:rPr lang="en-US" sz="1200" baseline="0" dirty="0"/>
              <a:t> plans to cut Central American aid over migrant caravan</a:t>
            </a:r>
            <a:endParaRPr lang="en-US" sz="1200" dirty="0"/>
          </a:p>
        </p:txBody>
      </p:sp>
      <p:sp>
        <p:nvSpPr>
          <p:cNvPr id="4" name="Slide Number Placeholder 3"/>
          <p:cNvSpPr>
            <a:spLocks noGrp="1"/>
          </p:cNvSpPr>
          <p:nvPr>
            <p:ph type="sldNum" sz="quarter" idx="10"/>
          </p:nvPr>
        </p:nvSpPr>
        <p:spPr/>
        <p:txBody>
          <a:bodyPr/>
          <a:lstStyle/>
          <a:p>
            <a:fld id="{2AA32789-747F-984C-9252-FF408A05DF55}" type="slidenum">
              <a:rPr lang="en-US" smtClean="0"/>
              <a:pPr/>
              <a:t>18</a:t>
            </a:fld>
            <a:endParaRPr lang="en-US" dirty="0"/>
          </a:p>
        </p:txBody>
      </p:sp>
    </p:spTree>
    <p:extLst>
      <p:ext uri="{BB962C8B-B14F-4D97-AF65-F5344CB8AC3E}">
        <p14:creationId xmlns:p14="http://schemas.microsoft.com/office/powerpoint/2010/main" val="2840082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News that day reflected in the scores:</a:t>
            </a:r>
          </a:p>
          <a:p>
            <a:pPr marL="228600" indent="-228600">
              <a:buFont typeface="Arial" panose="020B0604020202020204" pitchFamily="34" charset="0"/>
              <a:buAutoNum type="alphaUcPeriod"/>
            </a:pPr>
            <a:r>
              <a:rPr lang="en-US" sz="1200" baseline="0" dirty="0"/>
              <a:t>Investigation into </a:t>
            </a:r>
            <a:r>
              <a:rPr lang="en-US" sz="1200" baseline="0" dirty="0" err="1"/>
              <a:t>Khashoggi</a:t>
            </a:r>
            <a:r>
              <a:rPr lang="en-US" sz="1200" baseline="0" dirty="0"/>
              <a:t> disappearance at Saudi Arabian (SA) embassy in Turkey (TR)</a:t>
            </a:r>
          </a:p>
          <a:p>
            <a:pPr marL="228600" indent="-228600">
              <a:buFont typeface="Arial" panose="020B0604020202020204" pitchFamily="34" charset="0"/>
              <a:buAutoNum type="alphaUcPeriod"/>
            </a:pPr>
            <a:r>
              <a:rPr lang="en-US" sz="1200" baseline="0" dirty="0"/>
              <a:t>US (US) threat to withdraw from the Intermediate-Range Nuclear Forces Treaty (INF) with Russia (RU)</a:t>
            </a:r>
          </a:p>
          <a:p>
            <a:pPr marL="228600" indent="-228600">
              <a:buFont typeface="Arial" panose="020B0604020202020204" pitchFamily="34" charset="0"/>
              <a:buAutoNum type="alphaUcPeriod"/>
            </a:pPr>
            <a:r>
              <a:rPr lang="en-US" sz="1200" dirty="0"/>
              <a:t>US announces</a:t>
            </a:r>
            <a:r>
              <a:rPr lang="en-US" sz="1200" baseline="0" dirty="0"/>
              <a:t> plans to cut Central American aid over migrant caravan</a:t>
            </a:r>
            <a:endParaRPr lang="en-US" sz="1200" dirty="0"/>
          </a:p>
        </p:txBody>
      </p:sp>
      <p:sp>
        <p:nvSpPr>
          <p:cNvPr id="4" name="Slide Number Placeholder 3"/>
          <p:cNvSpPr>
            <a:spLocks noGrp="1"/>
          </p:cNvSpPr>
          <p:nvPr>
            <p:ph type="sldNum" sz="quarter" idx="10"/>
          </p:nvPr>
        </p:nvSpPr>
        <p:spPr/>
        <p:txBody>
          <a:bodyPr/>
          <a:lstStyle/>
          <a:p>
            <a:fld id="{2AA32789-747F-984C-9252-FF408A05DF55}" type="slidenum">
              <a:rPr lang="en-US" smtClean="0"/>
              <a:pPr/>
              <a:t>19</a:t>
            </a:fld>
            <a:endParaRPr lang="en-US" dirty="0"/>
          </a:p>
        </p:txBody>
      </p:sp>
    </p:spTree>
    <p:extLst>
      <p:ext uri="{BB962C8B-B14F-4D97-AF65-F5344CB8AC3E}">
        <p14:creationId xmlns:p14="http://schemas.microsoft.com/office/powerpoint/2010/main" val="542230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News that day reflected in the scores:</a:t>
            </a:r>
          </a:p>
          <a:p>
            <a:pPr marL="228600" indent="-228600">
              <a:buFont typeface="Arial" panose="020B0604020202020204" pitchFamily="34" charset="0"/>
              <a:buAutoNum type="alphaUcPeriod"/>
            </a:pPr>
            <a:r>
              <a:rPr lang="en-US" sz="1200" baseline="0" dirty="0"/>
              <a:t>Investigation into </a:t>
            </a:r>
            <a:r>
              <a:rPr lang="en-US" sz="1200" baseline="0" dirty="0" err="1"/>
              <a:t>Khashoggi</a:t>
            </a:r>
            <a:r>
              <a:rPr lang="en-US" sz="1200" baseline="0" dirty="0"/>
              <a:t> disappearance at Saudi Arabian (SA) embassy in Turkey (TR)</a:t>
            </a:r>
          </a:p>
          <a:p>
            <a:pPr marL="228600" indent="-228600">
              <a:buFont typeface="Arial" panose="020B0604020202020204" pitchFamily="34" charset="0"/>
              <a:buAutoNum type="alphaUcPeriod"/>
            </a:pPr>
            <a:r>
              <a:rPr lang="en-US" sz="1200" baseline="0" dirty="0"/>
              <a:t>US (US) threat to withdraw from the Intermediate-Range Nuclear Forces Treaty (INF) with Russia (RU)</a:t>
            </a:r>
          </a:p>
          <a:p>
            <a:pPr marL="228600" indent="-228600">
              <a:buFont typeface="Arial" panose="020B0604020202020204" pitchFamily="34" charset="0"/>
              <a:buAutoNum type="alphaUcPeriod"/>
            </a:pPr>
            <a:r>
              <a:rPr lang="en-US" sz="1200" dirty="0"/>
              <a:t>US announces</a:t>
            </a:r>
            <a:r>
              <a:rPr lang="en-US" sz="1200" baseline="0" dirty="0"/>
              <a:t> plans to cut Central American aid over migrant caravan</a:t>
            </a:r>
            <a:endParaRPr lang="en-US" sz="1200" dirty="0"/>
          </a:p>
        </p:txBody>
      </p:sp>
      <p:sp>
        <p:nvSpPr>
          <p:cNvPr id="4" name="Slide Number Placeholder 3"/>
          <p:cNvSpPr>
            <a:spLocks noGrp="1"/>
          </p:cNvSpPr>
          <p:nvPr>
            <p:ph type="sldNum" sz="quarter" idx="10"/>
          </p:nvPr>
        </p:nvSpPr>
        <p:spPr/>
        <p:txBody>
          <a:bodyPr/>
          <a:lstStyle/>
          <a:p>
            <a:fld id="{2AA32789-747F-984C-9252-FF408A05DF55}" type="slidenum">
              <a:rPr lang="en-US" smtClean="0"/>
              <a:pPr/>
              <a:t>20</a:t>
            </a:fld>
            <a:endParaRPr lang="en-US" dirty="0"/>
          </a:p>
        </p:txBody>
      </p:sp>
    </p:spTree>
    <p:extLst>
      <p:ext uri="{BB962C8B-B14F-4D97-AF65-F5344CB8AC3E}">
        <p14:creationId xmlns:p14="http://schemas.microsoft.com/office/powerpoint/2010/main" val="3183425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A study by Women Count found that “Companies with women in senior leadership roles are more profitable”. </a:t>
            </a:r>
          </a:p>
          <a:p>
            <a:endParaRPr lang="en-US" sz="1200" b="1" dirty="0">
              <a:solidFill>
                <a:schemeClr val="bg1"/>
              </a:solidFill>
            </a:endParaRPr>
          </a:p>
          <a:p>
            <a:r>
              <a:rPr lang="en-US" sz="1200" b="0" dirty="0">
                <a:solidFill>
                  <a:schemeClr val="bg1"/>
                </a:solidFill>
              </a:rPr>
              <a:t>The Management Diversity index for Citi has been rising over the years as the board becomes more inclusive (the bank’s board is nearly half women) and recently took a jump upon the announcement of Jane Fraser as new CEO in September of last year (she’ll be set on the position in February). Fraser will be the first woman to run a major investment bank.</a:t>
            </a:r>
          </a:p>
          <a:p>
            <a:endParaRPr lang="en-US" sz="1200" b="0" dirty="0">
              <a:solidFill>
                <a:schemeClr val="bg1"/>
              </a:solidFill>
            </a:endParaRPr>
          </a:p>
          <a:p>
            <a:r>
              <a:rPr lang="en-US" sz="1200" b="0" dirty="0">
                <a:solidFill>
                  <a:schemeClr val="bg1"/>
                </a:solidFill>
              </a:rPr>
              <a:t>Some scores, such as Management Diversity could be be directly compared to hard numbers. However, one should keep in mind that the actual value of a measure and how that is perceived may tell different stories, which is a point covered in further slides. Additionally, in this case specifically, Management Diversity also addresses general mentions to diversity and minorities in a management position, which can be more difficult to draft from the “hard” composition of the management.</a:t>
            </a:r>
          </a:p>
          <a:p>
            <a:endParaRPr lang="en-US" sz="1200" b="0" dirty="0">
              <a:solidFill>
                <a:schemeClr val="bg1"/>
              </a:solidFill>
            </a:endParaRPr>
          </a:p>
          <a:p>
            <a:endParaRPr lang="en-US" sz="1200" b="0" dirty="0">
              <a:solidFill>
                <a:schemeClr val="bg1"/>
              </a:solidFill>
            </a:endParaRPr>
          </a:p>
          <a:p>
            <a:endParaRPr lang="en-US" sz="1200" dirty="0">
              <a:solidFill>
                <a:schemeClr val="bg1"/>
              </a:solidFill>
            </a:endParaRPr>
          </a:p>
          <a:p>
            <a:pPr>
              <a:spcBef>
                <a:spcPct val="0"/>
              </a:spcBef>
            </a:pPr>
            <a:endParaRPr lang="en-US"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21</a:t>
            </a:fld>
            <a:endParaRPr lang="en-US"/>
          </a:p>
        </p:txBody>
      </p:sp>
    </p:spTree>
    <p:extLst>
      <p:ext uri="{BB962C8B-B14F-4D97-AF65-F5344CB8AC3E}">
        <p14:creationId xmlns:p14="http://schemas.microsoft.com/office/powerpoint/2010/main" val="304866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will showcase 3 example uses of this ESG data for companies:</a:t>
            </a:r>
          </a:p>
          <a:p>
            <a:r>
              <a:rPr lang="en-US" dirty="0"/>
              <a:t> 1. Portfolio formation</a:t>
            </a:r>
          </a:p>
          <a:p>
            <a:r>
              <a:rPr lang="en-US" dirty="0"/>
              <a:t> 2. Finding winners</a:t>
            </a:r>
          </a:p>
          <a:p>
            <a:r>
              <a:rPr lang="en-US" dirty="0"/>
              <a:t> 3. Risk Management</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2</a:t>
            </a:fld>
            <a:endParaRPr lang="en-US"/>
          </a:p>
        </p:txBody>
      </p:sp>
    </p:spTree>
    <p:extLst>
      <p:ext uri="{BB962C8B-B14F-4D97-AF65-F5344CB8AC3E}">
        <p14:creationId xmlns:p14="http://schemas.microsoft.com/office/powerpoint/2010/main" val="3787803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will showcase 3 example uses of this ESG data for companies:</a:t>
            </a:r>
          </a:p>
          <a:p>
            <a:r>
              <a:rPr lang="en-US" dirty="0"/>
              <a:t> 1. Portfolio formation</a:t>
            </a:r>
          </a:p>
          <a:p>
            <a:r>
              <a:rPr lang="en-US" dirty="0"/>
              <a:t> 2. Finding winners</a:t>
            </a:r>
          </a:p>
          <a:p>
            <a:r>
              <a:rPr lang="en-US" dirty="0"/>
              <a:t> 3. Risk Management</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23</a:t>
            </a:fld>
            <a:endParaRPr lang="en-US"/>
          </a:p>
        </p:txBody>
      </p:sp>
    </p:spTree>
    <p:extLst>
      <p:ext uri="{BB962C8B-B14F-4D97-AF65-F5344CB8AC3E}">
        <p14:creationId xmlns:p14="http://schemas.microsoft.com/office/powerpoint/2010/main" val="3117908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Companies with better sentiment in the work place outperform (with a more pronounced effect in the tails)</a:t>
            </a:r>
          </a:p>
          <a:p>
            <a:endParaRPr lang="en-US" sz="1200" dirty="0">
              <a:solidFill>
                <a:schemeClr val="bg1"/>
              </a:solidFill>
            </a:endParaRPr>
          </a:p>
          <a:p>
            <a:r>
              <a:rPr lang="en-US" sz="1200" dirty="0">
                <a:solidFill>
                  <a:schemeClr val="bg1"/>
                </a:solidFill>
              </a:rPr>
              <a:t>S&amp;P 500 stocks were ranked by their average </a:t>
            </a:r>
            <a:r>
              <a:rPr lang="en-US" sz="1200" dirty="0" err="1">
                <a:solidFill>
                  <a:schemeClr val="bg1"/>
                </a:solidFill>
              </a:rPr>
              <a:t>workplaceSentiment</a:t>
            </a:r>
            <a:r>
              <a:rPr lang="en-US" sz="1200" dirty="0">
                <a:solidFill>
                  <a:schemeClr val="bg1"/>
                </a:solidFill>
              </a:rPr>
              <a:t> levels over the past </a:t>
            </a:r>
            <a:r>
              <a:rPr lang="en-US" sz="1200" b="1" dirty="0">
                <a:solidFill>
                  <a:schemeClr val="bg1"/>
                </a:solidFill>
              </a:rPr>
              <a:t>month</a:t>
            </a:r>
            <a:r>
              <a:rPr lang="en-US" sz="1200" dirty="0">
                <a:solidFill>
                  <a:schemeClr val="bg1"/>
                </a:solidFill>
              </a:rPr>
              <a:t> and binned into quintiles. Performance of the top and bottom 5% was then tracked over the next month relative to the S&amp;P 500. </a:t>
            </a:r>
          </a:p>
          <a:p>
            <a:endParaRPr lang="en-US" sz="1200" dirty="0">
              <a:solidFill>
                <a:schemeClr val="bg1"/>
              </a:solidFill>
            </a:endParaRPr>
          </a:p>
          <a:p>
            <a:r>
              <a:rPr lang="en-US" sz="1200" dirty="0">
                <a:solidFill>
                  <a:schemeClr val="bg1"/>
                </a:solidFill>
              </a:rPr>
              <a:t>No transaction costs included. Rebalanced monthly.</a:t>
            </a:r>
            <a:endParaRPr lang="en-US" sz="1100" dirty="0">
              <a:solidFill>
                <a:schemeClr val="bg1"/>
              </a:solidFill>
            </a:endParaRPr>
          </a:p>
          <a:p>
            <a:pPr>
              <a:spcBef>
                <a:spcPct val="0"/>
              </a:spcBef>
            </a:pPr>
            <a:endParaRPr lang="en-US"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24</a:t>
            </a:fld>
            <a:endParaRPr lang="en-US"/>
          </a:p>
        </p:txBody>
      </p:sp>
    </p:spTree>
    <p:extLst>
      <p:ext uri="{BB962C8B-B14F-4D97-AF65-F5344CB8AC3E}">
        <p14:creationId xmlns:p14="http://schemas.microsoft.com/office/powerpoint/2010/main" val="919355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High innovation companies have outperformed since 2014.</a:t>
            </a:r>
          </a:p>
          <a:p>
            <a:endParaRPr lang="en-US" sz="1200" dirty="0">
              <a:solidFill>
                <a:schemeClr val="bg1"/>
              </a:solidFill>
            </a:endParaRPr>
          </a:p>
          <a:p>
            <a:r>
              <a:rPr lang="en-US" sz="1200" dirty="0">
                <a:solidFill>
                  <a:schemeClr val="bg1"/>
                </a:solidFill>
              </a:rPr>
              <a:t>S&amp;P 500 stocks were ranked by their average Innovation levels over the past </a:t>
            </a:r>
            <a:r>
              <a:rPr lang="en-US" sz="1200" b="1" dirty="0">
                <a:solidFill>
                  <a:schemeClr val="bg1"/>
                </a:solidFill>
              </a:rPr>
              <a:t>month</a:t>
            </a:r>
            <a:r>
              <a:rPr lang="en-US" sz="1200" dirty="0">
                <a:solidFill>
                  <a:schemeClr val="bg1"/>
                </a:solidFill>
              </a:rPr>
              <a:t> and binned into deciles. Performance of the top decile was then tracked over the next month relative to the S&amp;P 500</a:t>
            </a:r>
          </a:p>
          <a:p>
            <a:endParaRPr lang="en-US" sz="1200" dirty="0">
              <a:solidFill>
                <a:schemeClr val="bg1"/>
              </a:solidFill>
            </a:endParaRPr>
          </a:p>
          <a:p>
            <a:r>
              <a:rPr lang="en-US" sz="1200" dirty="0">
                <a:solidFill>
                  <a:schemeClr val="bg1"/>
                </a:solidFill>
              </a:rPr>
              <a:t>In recent years the decile of companies with the </a:t>
            </a:r>
            <a:r>
              <a:rPr lang="en-US" sz="1200" b="1" dirty="0">
                <a:solidFill>
                  <a:schemeClr val="bg1"/>
                </a:solidFill>
              </a:rPr>
              <a:t>highest</a:t>
            </a:r>
            <a:r>
              <a:rPr lang="en-US" sz="1200" dirty="0">
                <a:solidFill>
                  <a:schemeClr val="bg1"/>
                </a:solidFill>
              </a:rPr>
              <a:t> Innovation outperforms. </a:t>
            </a:r>
          </a:p>
          <a:p>
            <a:endParaRPr lang="en-US" sz="1200" dirty="0">
              <a:solidFill>
                <a:schemeClr val="bg1"/>
              </a:solidFill>
            </a:endParaRPr>
          </a:p>
          <a:p>
            <a:r>
              <a:rPr lang="en-US" sz="1200" dirty="0">
                <a:solidFill>
                  <a:schemeClr val="bg1"/>
                </a:solidFill>
              </a:rPr>
              <a:t>No transaction costs included. Rebalanced monthly.</a:t>
            </a:r>
            <a:endParaRPr lang="en-US" sz="1100" dirty="0">
              <a:solidFill>
                <a:schemeClr val="bg1"/>
              </a:solidFill>
            </a:endParaRPr>
          </a:p>
          <a:p>
            <a:pPr>
              <a:spcBef>
                <a:spcPct val="0"/>
              </a:spcBef>
            </a:pPr>
            <a:endParaRPr lang="en-US"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25</a:t>
            </a:fld>
            <a:endParaRPr lang="en-US"/>
          </a:p>
        </p:txBody>
      </p:sp>
    </p:spTree>
    <p:extLst>
      <p:ext uri="{BB962C8B-B14F-4D97-AF65-F5344CB8AC3E}">
        <p14:creationId xmlns:p14="http://schemas.microsoft.com/office/powerpoint/2010/main" val="2149785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Over the long-term companies involved in accounting controversies seem to underperform the group of no-controversies stocks.</a:t>
            </a:r>
          </a:p>
          <a:p>
            <a:endParaRPr lang="en-US" sz="1200" dirty="0">
              <a:solidFill>
                <a:schemeClr val="bg1"/>
              </a:solidFill>
            </a:endParaRPr>
          </a:p>
          <a:p>
            <a:r>
              <a:rPr lang="en-US" sz="1200" dirty="0">
                <a:solidFill>
                  <a:schemeClr val="bg1"/>
                </a:solidFill>
              </a:rPr>
              <a:t>S&amp;P 500 stocks were ranked by their average Accounting Controversies level over the past </a:t>
            </a:r>
            <a:r>
              <a:rPr lang="en-US" sz="1200" b="1" dirty="0">
                <a:solidFill>
                  <a:schemeClr val="bg1"/>
                </a:solidFill>
              </a:rPr>
              <a:t>month</a:t>
            </a:r>
            <a:r>
              <a:rPr lang="en-US" sz="1200" dirty="0">
                <a:solidFill>
                  <a:schemeClr val="bg1"/>
                </a:solidFill>
              </a:rPr>
              <a:t> and binned into deciles. Performance of the top decile was then tracked over the next month relative to the S&amp;P 500.</a:t>
            </a:r>
          </a:p>
          <a:p>
            <a:endParaRPr lang="en-US" sz="1200" dirty="0">
              <a:solidFill>
                <a:schemeClr val="bg1"/>
              </a:solidFill>
            </a:endParaRPr>
          </a:p>
          <a:p>
            <a:r>
              <a:rPr lang="en-US" sz="1200" dirty="0">
                <a:solidFill>
                  <a:schemeClr val="bg1"/>
                </a:solidFill>
              </a:rPr>
              <a:t>The decile of companies with the </a:t>
            </a:r>
            <a:r>
              <a:rPr lang="en-US" sz="1200" b="1" dirty="0">
                <a:solidFill>
                  <a:schemeClr val="bg1"/>
                </a:solidFill>
              </a:rPr>
              <a:t>highest</a:t>
            </a:r>
            <a:r>
              <a:rPr lang="en-US" sz="1200" dirty="0">
                <a:solidFill>
                  <a:schemeClr val="bg1"/>
                </a:solidFill>
              </a:rPr>
              <a:t> Accounting Controversies underperforms. </a:t>
            </a:r>
          </a:p>
          <a:p>
            <a:endParaRPr lang="en-US" sz="1200" dirty="0">
              <a:solidFill>
                <a:schemeClr val="bg1"/>
              </a:solidFill>
            </a:endParaRPr>
          </a:p>
          <a:p>
            <a:r>
              <a:rPr lang="en-US" sz="1200" dirty="0">
                <a:solidFill>
                  <a:schemeClr val="bg1"/>
                </a:solidFill>
              </a:rPr>
              <a:t>No transaction costs included. Rebalanced monthly.</a:t>
            </a:r>
            <a:endParaRPr lang="en-US" sz="1100" dirty="0">
              <a:solidFill>
                <a:schemeClr val="bg1"/>
              </a:solidFill>
            </a:endParaRPr>
          </a:p>
          <a:p>
            <a:pPr>
              <a:spcBef>
                <a:spcPct val="0"/>
              </a:spcBef>
            </a:pPr>
            <a:endParaRPr lang="en-US"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26</a:t>
            </a:fld>
            <a:endParaRPr lang="en-US"/>
          </a:p>
        </p:txBody>
      </p:sp>
    </p:spTree>
    <p:extLst>
      <p:ext uri="{BB962C8B-B14F-4D97-AF65-F5344CB8AC3E}">
        <p14:creationId xmlns:p14="http://schemas.microsoft.com/office/powerpoint/2010/main" val="1149414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Over the long-term companies with higher activist investor activity underperform.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Avoid companies with regulatory issues.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Avoid companies with insider dealing and selling.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Since 2014, companies high in sustainability controversy have been underperforming.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a:p>
            <a:r>
              <a:rPr lang="en-US" sz="1200" dirty="0">
                <a:solidFill>
                  <a:schemeClr val="bg1"/>
                </a:solidFill>
              </a:rPr>
              <a:t>S&amp;P 500 stocks were ranked by their average Controversy values over the past </a:t>
            </a:r>
            <a:r>
              <a:rPr lang="en-US" sz="1200" b="1" dirty="0">
                <a:solidFill>
                  <a:schemeClr val="bg1"/>
                </a:solidFill>
              </a:rPr>
              <a:t>month</a:t>
            </a:r>
            <a:r>
              <a:rPr lang="en-US" sz="1200" dirty="0">
                <a:solidFill>
                  <a:schemeClr val="bg1"/>
                </a:solidFill>
              </a:rPr>
              <a:t>. Performance of the top decile was then tracked over the next month relative to the S&amp;P 500.</a:t>
            </a:r>
          </a:p>
          <a:p>
            <a:endParaRPr lang="en-US" sz="1200" dirty="0">
              <a:solidFill>
                <a:schemeClr val="bg1"/>
              </a:solidFill>
            </a:endParaRPr>
          </a:p>
          <a:p>
            <a:r>
              <a:rPr lang="en-US" sz="1200" dirty="0">
                <a:solidFill>
                  <a:schemeClr val="bg1"/>
                </a:solidFill>
              </a:rPr>
              <a:t>No transaction costs included. Rebalanced monthly.</a:t>
            </a:r>
            <a:endParaRPr lang="en-US" sz="11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a:p>
            <a:endParaRPr lang="en-US" sz="1200" b="1" dirty="0">
              <a:solidFill>
                <a:schemeClr val="bg1"/>
              </a:solidFill>
            </a:endParaRPr>
          </a:p>
          <a:p>
            <a:pPr>
              <a:spcBef>
                <a:spcPct val="0"/>
              </a:spcBef>
            </a:pPr>
            <a:endParaRPr lang="en-US"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27</a:t>
            </a:fld>
            <a:endParaRPr lang="en-US"/>
          </a:p>
        </p:txBody>
      </p:sp>
    </p:spTree>
    <p:extLst>
      <p:ext uri="{BB962C8B-B14F-4D97-AF65-F5344CB8AC3E}">
        <p14:creationId xmlns:p14="http://schemas.microsoft.com/office/powerpoint/2010/main" val="3985131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will showcase 3 example uses of this ESG data for companies:</a:t>
            </a:r>
          </a:p>
          <a:p>
            <a:r>
              <a:rPr lang="en-US" dirty="0"/>
              <a:t> 1. Portfolio formation</a:t>
            </a:r>
          </a:p>
          <a:p>
            <a:r>
              <a:rPr lang="en-US" dirty="0"/>
              <a:t> 2. Finding winners</a:t>
            </a:r>
          </a:p>
          <a:p>
            <a:r>
              <a:rPr lang="en-US" dirty="0"/>
              <a:t> 3. Risk Management</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28</a:t>
            </a:fld>
            <a:endParaRPr lang="en-US"/>
          </a:p>
        </p:txBody>
      </p:sp>
    </p:spTree>
    <p:extLst>
      <p:ext uri="{BB962C8B-B14F-4D97-AF65-F5344CB8AC3E}">
        <p14:creationId xmlns:p14="http://schemas.microsoft.com/office/powerpoint/2010/main" val="3220757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b="1" dirty="0"/>
              <a:t>Emission Controversies (Environmental pillar) exploded as the details of </a:t>
            </a:r>
            <a:r>
              <a:rPr lang="en-US" b="1" dirty="0" err="1"/>
              <a:t>dieselgate</a:t>
            </a:r>
            <a:r>
              <a:rPr lang="en-US" b="1" dirty="0"/>
              <a:t> were being released. Volkswagen stock only started its recovery after the media attention started moving away from the scandal (seen through the reduction in the index).</a:t>
            </a:r>
          </a:p>
          <a:p>
            <a:pPr>
              <a:spcBef>
                <a:spcPct val="0"/>
              </a:spcBef>
            </a:pPr>
            <a:endParaRPr lang="en-US" b="1" dirty="0"/>
          </a:p>
          <a:p>
            <a:pPr>
              <a:spcBef>
                <a:spcPct val="0"/>
              </a:spcBef>
            </a:pPr>
            <a:r>
              <a:rPr lang="en-US" b="0" dirty="0"/>
              <a:t>By using a real-time analysis of media information flow, our indexes quickly adapt to the current scenario. While metrics based on corporate filings can take even months to react to new information, the RMI-ESG scores are updated on a minutely basis on the lowest-latency feed.</a:t>
            </a:r>
          </a:p>
          <a:p>
            <a:pPr>
              <a:spcBef>
                <a:spcPct val="0"/>
              </a:spcBef>
            </a:pPr>
            <a:endParaRPr lang="en-US" b="1" dirty="0"/>
          </a:p>
          <a:p>
            <a:pPr>
              <a:spcBef>
                <a:spcPct val="0"/>
              </a:spcBef>
            </a:pPr>
            <a:endParaRPr lang="en-US" b="1"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29</a:t>
            </a:fld>
            <a:endParaRPr lang="en-US"/>
          </a:p>
        </p:txBody>
      </p:sp>
    </p:spTree>
    <p:extLst>
      <p:ext uri="{BB962C8B-B14F-4D97-AF65-F5344CB8AC3E}">
        <p14:creationId xmlns:p14="http://schemas.microsoft.com/office/powerpoint/2010/main" val="857489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b="1" dirty="0"/>
              <a:t>Industrial Accident (Environmental pillar) around the Deepwater Horizon oil spill. </a:t>
            </a:r>
          </a:p>
          <a:p>
            <a:pPr>
              <a:spcBef>
                <a:spcPct val="0"/>
              </a:spcBef>
            </a:pPr>
            <a:endParaRPr lang="en-US" b="1" dirty="0"/>
          </a:p>
          <a:p>
            <a:pPr>
              <a:spcBef>
                <a:spcPct val="0"/>
              </a:spcBef>
            </a:pPr>
            <a:r>
              <a:rPr lang="en-US" b="0" dirty="0"/>
              <a:t>Yet another environmental case where the recovery in the stock only follows after the media buzz around the case plateaus.</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30</a:t>
            </a:fld>
            <a:endParaRPr lang="en-US"/>
          </a:p>
        </p:txBody>
      </p:sp>
    </p:spTree>
    <p:extLst>
      <p:ext uri="{BB962C8B-B14F-4D97-AF65-F5344CB8AC3E}">
        <p14:creationId xmlns:p14="http://schemas.microsoft.com/office/powerpoint/2010/main" val="3740569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data allows quantifying the tone in the news and social media. Observe how the tone became increasingly angrier after John </a:t>
            </a:r>
            <a:r>
              <a:rPr lang="en-US" b="1" dirty="0" err="1"/>
              <a:t>Carreyrou’s</a:t>
            </a:r>
            <a:r>
              <a:rPr lang="en-US" b="1" dirty="0"/>
              <a:t> story was published in the Journal. This metric (included in the Social pillar) went even higher after the SEC charges and publication of the popular book Bad Blood by the same author.</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31</a:t>
            </a:fld>
            <a:endParaRPr lang="en-US"/>
          </a:p>
        </p:txBody>
      </p:sp>
    </p:spTree>
    <p:extLst>
      <p:ext uri="{BB962C8B-B14F-4D97-AF65-F5344CB8AC3E}">
        <p14:creationId xmlns:p14="http://schemas.microsoft.com/office/powerpoint/2010/main" val="2207475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Management and Shareholders Controversies (both under the Governance pillar) about </a:t>
            </a:r>
            <a:r>
              <a:rPr lang="en-US" b="1" dirty="0" err="1"/>
              <a:t>Wirecard</a:t>
            </a:r>
            <a:r>
              <a:rPr lang="en-US" b="1" dirty="0"/>
              <a:t> were on the rise since 2019</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32</a:t>
            </a:fld>
            <a:endParaRPr lang="en-US"/>
          </a:p>
        </p:txBody>
      </p:sp>
    </p:spTree>
    <p:extLst>
      <p:ext uri="{BB962C8B-B14F-4D97-AF65-F5344CB8AC3E}">
        <p14:creationId xmlns:p14="http://schemas.microsoft.com/office/powerpoint/2010/main" val="1872829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PlaceHolder 1"/>
          <p:cNvSpPr>
            <a:spLocks noGrp="1" noRot="1" noChangeAspect="1"/>
          </p:cNvSpPr>
          <p:nvPr>
            <p:ph type="sldImg"/>
          </p:nvPr>
        </p:nvSpPr>
        <p:spPr>
          <a:xfrm>
            <a:off x="381000" y="685800"/>
            <a:ext cx="6096000" cy="3429000"/>
          </a:xfrm>
          <a:prstGeom prst="rect">
            <a:avLst/>
          </a:prstGeom>
        </p:spPr>
      </p:sp>
      <p:sp>
        <p:nvSpPr>
          <p:cNvPr id="948" name="PlaceHolder 2"/>
          <p:cNvSpPr>
            <a:spLocks noGrp="1"/>
          </p:cNvSpPr>
          <p:nvPr>
            <p:ph type="body"/>
          </p:nvPr>
        </p:nvSpPr>
        <p:spPr>
          <a:xfrm>
            <a:off x="685800" y="4343400"/>
            <a:ext cx="5486040" cy="4114440"/>
          </a:xfrm>
          <a:prstGeom prst="rect">
            <a:avLst/>
          </a:prstGeom>
        </p:spPr>
        <p:txBody>
          <a:bodyPr>
            <a:noAutofit/>
          </a:bodyPr>
          <a:lstStyle/>
          <a:p>
            <a:r>
              <a:rPr lang="en-GB" sz="2000" b="0" strike="noStrike" spc="-1" dirty="0">
                <a:latin typeface="Arial"/>
              </a:rPr>
              <a:t>2:1 passive vs active</a:t>
            </a:r>
          </a:p>
          <a:p>
            <a:r>
              <a:rPr lang="en-GB" sz="2000" spc="-1" dirty="0">
                <a:latin typeface="Arial"/>
              </a:rPr>
              <a:t>3:1 equity vs fixed income</a:t>
            </a:r>
          </a:p>
          <a:p>
            <a:r>
              <a:rPr lang="en-GB" sz="2000" b="0" strike="noStrike" spc="-1" dirty="0">
                <a:latin typeface="Arial"/>
              </a:rPr>
              <a:t>iShares accounts for 3x the next largest (Calvert, then Vanguard)</a:t>
            </a:r>
          </a:p>
          <a:p>
            <a:r>
              <a:rPr lang="en-US" sz="1200" b="0" i="0" kern="1200" dirty="0">
                <a:solidFill>
                  <a:schemeClr val="tx1"/>
                </a:solidFill>
                <a:effectLst/>
                <a:latin typeface="Proxima Nova Regular" charset="0"/>
                <a:ea typeface="+mn-ea"/>
                <a:cs typeface="+mn-cs"/>
              </a:rPr>
              <a:t>Flows are estimated for 315 sustainable open-end and exchange-traded funds available to U.S. investors. The group includes equity, fixed-income, allocation, and alternatives funds that have an ESG, impact, or sustainable sector focus. Funds of funds are not included in this group.</a:t>
            </a:r>
            <a:endParaRPr lang="en-GB" sz="2000" b="0" strike="noStrike" spc="-1" dirty="0">
              <a:latin typeface="Arial"/>
            </a:endParaRPr>
          </a:p>
        </p:txBody>
      </p:sp>
      <p:sp>
        <p:nvSpPr>
          <p:cNvPr id="949"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E2D3045D-BAB8-4781-8BB7-3FDB8A727DB6}" type="slidenum">
              <a:rPr lang="en-GB" sz="1200" b="0" strike="noStrike" spc="-1">
                <a:solidFill>
                  <a:srgbClr val="000000"/>
                </a:solidFill>
                <a:latin typeface="Calibri"/>
                <a:ea typeface="+mn-ea"/>
              </a:rPr>
              <a:t>3</a:t>
            </a:fld>
            <a:endParaRPr lang="en-GB" sz="1200" b="0" strike="noStrike" spc="-1">
              <a:latin typeface="Times New Roman"/>
            </a:endParaRPr>
          </a:p>
        </p:txBody>
      </p:sp>
    </p:spTree>
    <p:extLst>
      <p:ext uri="{BB962C8B-B14F-4D97-AF65-F5344CB8AC3E}">
        <p14:creationId xmlns:p14="http://schemas.microsoft.com/office/powerpoint/2010/main" val="3337023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Management and Shareholders Controversies (both under the Governance pillar) about </a:t>
            </a:r>
            <a:r>
              <a:rPr lang="en-US" b="1" dirty="0" err="1"/>
              <a:t>Wirecard</a:t>
            </a:r>
            <a:r>
              <a:rPr lang="en-US" b="1" dirty="0"/>
              <a:t> were on the rise since 2019</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33</a:t>
            </a:fld>
            <a:endParaRPr lang="en-US"/>
          </a:p>
        </p:txBody>
      </p:sp>
    </p:spTree>
    <p:extLst>
      <p:ext uri="{BB962C8B-B14F-4D97-AF65-F5344CB8AC3E}">
        <p14:creationId xmlns:p14="http://schemas.microsoft.com/office/powerpoint/2010/main" val="148071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Management and Shareholders Controversies (both under the Governance pillar) about </a:t>
            </a:r>
            <a:r>
              <a:rPr lang="en-US" b="1" dirty="0" err="1"/>
              <a:t>Wirecard</a:t>
            </a:r>
            <a:r>
              <a:rPr lang="en-US" b="1" dirty="0"/>
              <a:t> were on the rise since 2019</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34</a:t>
            </a:fld>
            <a:endParaRPr lang="en-US"/>
          </a:p>
        </p:txBody>
      </p:sp>
    </p:spTree>
    <p:extLst>
      <p:ext uri="{BB962C8B-B14F-4D97-AF65-F5344CB8AC3E}">
        <p14:creationId xmlns:p14="http://schemas.microsoft.com/office/powerpoint/2010/main" val="4182109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Management and Shareholders Controversies (both under the Governance pillar) about </a:t>
            </a:r>
            <a:r>
              <a:rPr lang="en-US" b="1" dirty="0" err="1"/>
              <a:t>Wirecard</a:t>
            </a:r>
            <a:r>
              <a:rPr lang="en-US" b="1" dirty="0"/>
              <a:t> were on the rise since 2019</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35</a:t>
            </a:fld>
            <a:endParaRPr lang="en-US"/>
          </a:p>
        </p:txBody>
      </p:sp>
    </p:spTree>
    <p:extLst>
      <p:ext uri="{BB962C8B-B14F-4D97-AF65-F5344CB8AC3E}">
        <p14:creationId xmlns:p14="http://schemas.microsoft.com/office/powerpoint/2010/main" val="3254435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Management and Shareholders Controversies (both under the Governance pillar) about </a:t>
            </a:r>
            <a:r>
              <a:rPr lang="en-US" b="1" dirty="0" err="1"/>
              <a:t>Wirecard</a:t>
            </a:r>
            <a:r>
              <a:rPr lang="en-US" b="1" dirty="0"/>
              <a:t> were on the rise since 2019</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36</a:t>
            </a:fld>
            <a:endParaRPr lang="en-US"/>
          </a:p>
        </p:txBody>
      </p:sp>
    </p:spTree>
    <p:extLst>
      <p:ext uri="{BB962C8B-B14F-4D97-AF65-F5344CB8AC3E}">
        <p14:creationId xmlns:p14="http://schemas.microsoft.com/office/powerpoint/2010/main" val="349918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Management and Shareholders Controversies (both under the Governance pillar) about </a:t>
            </a:r>
            <a:r>
              <a:rPr lang="en-US" b="1" dirty="0" err="1"/>
              <a:t>Wirecard</a:t>
            </a:r>
            <a:r>
              <a:rPr lang="en-US" b="1" dirty="0"/>
              <a:t> were on the rise since 2019</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37</a:t>
            </a:fld>
            <a:endParaRPr lang="en-US"/>
          </a:p>
        </p:txBody>
      </p:sp>
    </p:spTree>
    <p:extLst>
      <p:ext uri="{BB962C8B-B14F-4D97-AF65-F5344CB8AC3E}">
        <p14:creationId xmlns:p14="http://schemas.microsoft.com/office/powerpoint/2010/main" val="1916431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Management and Shareholders Controversies (both under the Governance pillar) about </a:t>
            </a:r>
            <a:r>
              <a:rPr lang="en-US" b="1" dirty="0" err="1"/>
              <a:t>Wirecard</a:t>
            </a:r>
            <a:r>
              <a:rPr lang="en-US" b="1" dirty="0"/>
              <a:t> were on the rise since 2019</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38</a:t>
            </a:fld>
            <a:endParaRPr lang="en-US"/>
          </a:p>
        </p:txBody>
      </p:sp>
    </p:spTree>
    <p:extLst>
      <p:ext uri="{BB962C8B-B14F-4D97-AF65-F5344CB8AC3E}">
        <p14:creationId xmlns:p14="http://schemas.microsoft.com/office/powerpoint/2010/main" val="1128079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Management and Shareholders Controversies (both under the Governance pillar) about </a:t>
            </a:r>
            <a:r>
              <a:rPr lang="en-US" b="1" dirty="0" err="1"/>
              <a:t>Wirecard</a:t>
            </a:r>
            <a:r>
              <a:rPr lang="en-US" b="1" dirty="0"/>
              <a:t> were on the rise since 2019</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39</a:t>
            </a:fld>
            <a:endParaRPr lang="en-US"/>
          </a:p>
        </p:txBody>
      </p:sp>
    </p:spTree>
    <p:extLst>
      <p:ext uri="{BB962C8B-B14F-4D97-AF65-F5344CB8AC3E}">
        <p14:creationId xmlns:p14="http://schemas.microsoft.com/office/powerpoint/2010/main" val="3479412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The top 100 countries by buzz are ranked according to their daily average Sustainable Innovation score. The top 10 is shown in the left plot. Their respective time-series are shown on the right.</a:t>
            </a:r>
          </a:p>
          <a:p>
            <a:endParaRPr lang="en-US" dirty="0"/>
          </a:p>
          <a:p>
            <a:r>
              <a:rPr lang="en-US" b="0" dirty="0"/>
              <a:t>This index gives the media perception about how the countries are pursuing new technologies towards sustainability.</a:t>
            </a:r>
            <a:endParaRPr lang="en-US"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41</a:t>
            </a:fld>
            <a:endParaRPr lang="en-US"/>
          </a:p>
        </p:txBody>
      </p:sp>
    </p:spTree>
    <p:extLst>
      <p:ext uri="{BB962C8B-B14F-4D97-AF65-F5344CB8AC3E}">
        <p14:creationId xmlns:p14="http://schemas.microsoft.com/office/powerpoint/2010/main" val="1162148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 30 days exponential moving average of the Disease Burden index is shown for 4 key countries in the early days of the </a:t>
            </a:r>
            <a:r>
              <a:rPr lang="en-US" sz="1200" b="1" dirty="0" err="1">
                <a:solidFill>
                  <a:schemeClr val="bg1"/>
                </a:solidFill>
              </a:rPr>
              <a:t>Covid</a:t>
            </a:r>
            <a:r>
              <a:rPr lang="en-US" sz="1200" b="1" dirty="0">
                <a:solidFill>
                  <a:schemeClr val="bg1"/>
                </a:solidFill>
              </a:rPr>
              <a:t> crisis. The ACWI ETF price is shown in the lower subplot.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is yet another example of how the media perception gives a more dynamic picture than some hard numbers, such as number of new cases or hospitalizations. Despite a second (/third) wave hitting the US and Europe in the summer (in the Northern hemisphere)  and late in the year, the buzz around the pandemic was actually smaller than at the beginning of the crisis. This is evidenced in the next slide.</a:t>
            </a:r>
            <a:endParaRPr lang="en-US" sz="1200" b="0" dirty="0">
              <a:solidFill>
                <a:schemeClr val="bg1"/>
              </a:solidFill>
            </a:endParaRPr>
          </a:p>
          <a:p>
            <a:endParaRPr lang="en-US"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42</a:t>
            </a:fld>
            <a:endParaRPr lang="en-US"/>
          </a:p>
        </p:txBody>
      </p:sp>
    </p:spTree>
    <p:extLst>
      <p:ext uri="{BB962C8B-B14F-4D97-AF65-F5344CB8AC3E}">
        <p14:creationId xmlns:p14="http://schemas.microsoft.com/office/powerpoint/2010/main" val="1757762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The G20 countries are ranked according to the average daily value of Government Corruption. Political-related indexes such as this can be particularly important for evaluating risks of countries whose markets are heavily influenced by foreign investors perspectives. </a:t>
            </a:r>
          </a:p>
          <a:p>
            <a:endParaRPr lang="en-US"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44</a:t>
            </a:fld>
            <a:endParaRPr lang="en-US"/>
          </a:p>
        </p:txBody>
      </p:sp>
    </p:spTree>
    <p:extLst>
      <p:ext uri="{BB962C8B-B14F-4D97-AF65-F5344CB8AC3E}">
        <p14:creationId xmlns:p14="http://schemas.microsoft.com/office/powerpoint/2010/main" val="419096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PlaceHolder 1"/>
          <p:cNvSpPr>
            <a:spLocks noGrp="1" noRot="1" noChangeAspect="1"/>
          </p:cNvSpPr>
          <p:nvPr>
            <p:ph type="sldImg"/>
          </p:nvPr>
        </p:nvSpPr>
        <p:spPr>
          <a:xfrm>
            <a:off x="381000" y="685800"/>
            <a:ext cx="6096000" cy="3429000"/>
          </a:xfrm>
          <a:prstGeom prst="rect">
            <a:avLst/>
          </a:prstGeom>
        </p:spPr>
      </p:sp>
      <p:sp>
        <p:nvSpPr>
          <p:cNvPr id="948" name="PlaceHolder 2"/>
          <p:cNvSpPr>
            <a:spLocks noGrp="1"/>
          </p:cNvSpPr>
          <p:nvPr>
            <p:ph type="body"/>
          </p:nvPr>
        </p:nvSpPr>
        <p:spPr>
          <a:xfrm>
            <a:off x="685800" y="4343400"/>
            <a:ext cx="5486040" cy="4114440"/>
          </a:xfrm>
          <a:prstGeom prst="rect">
            <a:avLst/>
          </a:prstGeom>
        </p:spPr>
        <p:txBody>
          <a:bodyPr>
            <a:noAutofit/>
          </a:bodyPr>
          <a:lstStyle/>
          <a:p>
            <a:r>
              <a:rPr lang="en-GB" sz="2000" b="0" strike="noStrike" spc="-1" dirty="0">
                <a:latin typeface="Arial"/>
              </a:rPr>
              <a:t>2:1 passive vs active</a:t>
            </a:r>
          </a:p>
          <a:p>
            <a:r>
              <a:rPr lang="en-GB" sz="2000" spc="-1" dirty="0">
                <a:latin typeface="Arial"/>
              </a:rPr>
              <a:t>3:1 equity vs fixed income</a:t>
            </a:r>
          </a:p>
          <a:p>
            <a:r>
              <a:rPr lang="en-GB" sz="2000" b="0" strike="noStrike" spc="-1" dirty="0">
                <a:latin typeface="Arial"/>
              </a:rPr>
              <a:t>iShares accounts for 3x the next largest (Calvert, then Vanguard)</a:t>
            </a:r>
          </a:p>
          <a:p>
            <a:r>
              <a:rPr lang="en-US" sz="1200" b="0" i="0" kern="1200" dirty="0">
                <a:solidFill>
                  <a:schemeClr val="tx1"/>
                </a:solidFill>
                <a:effectLst/>
                <a:latin typeface="Proxima Nova Regular" charset="0"/>
                <a:ea typeface="+mn-ea"/>
                <a:cs typeface="+mn-cs"/>
              </a:rPr>
              <a:t>Flows are estimated for 315 sustainable open-end and exchange-traded funds available to U.S. investors. The group includes equity, fixed-income, allocation, and alternatives funds that have an ESG, impact, or sustainable sector focus. Funds of funds are not included in this group.</a:t>
            </a:r>
            <a:endParaRPr lang="en-GB" sz="2000" b="0" strike="noStrike" spc="-1" dirty="0">
              <a:latin typeface="Arial"/>
            </a:endParaRPr>
          </a:p>
        </p:txBody>
      </p:sp>
      <p:sp>
        <p:nvSpPr>
          <p:cNvPr id="949"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E2D3045D-BAB8-4781-8BB7-3FDB8A727DB6}" type="slidenum">
              <a:rPr lang="en-GB" sz="1200" b="0" strike="noStrike" spc="-1">
                <a:solidFill>
                  <a:srgbClr val="000000"/>
                </a:solidFill>
                <a:latin typeface="Calibri"/>
                <a:ea typeface="+mn-ea"/>
              </a:rPr>
              <a:t>4</a:t>
            </a:fld>
            <a:endParaRPr lang="en-GB" sz="1200" b="0" strike="noStrike" spc="-1">
              <a:latin typeface="Times New Roman"/>
            </a:endParaRPr>
          </a:p>
        </p:txBody>
      </p:sp>
    </p:spTree>
    <p:extLst>
      <p:ext uri="{BB962C8B-B14F-4D97-AF65-F5344CB8AC3E}">
        <p14:creationId xmlns:p14="http://schemas.microsoft.com/office/powerpoint/2010/main" val="1630666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sz="1200" b="0" i="0" kern="1200" dirty="0">
                <a:solidFill>
                  <a:schemeClr val="tx1"/>
                </a:solidFill>
                <a:effectLst/>
                <a:latin typeface="Proxima Nova Regular" charset="0"/>
                <a:ea typeface="+mn-ea"/>
                <a:cs typeface="+mn-cs"/>
              </a:rPr>
              <a:t>The ESG indicators can help with managing macro risks and also providing signs of overreaction. Emerging markets can be particularly sensitive on political developments in those countries. As the previous slide shows, Brazil has had the highest reporting of corruption among the G20 countries. The country has been plagued by several government scandals that severely affected its markets. Famously, in 2009, The Economist had the landmark Christ taking off in allusion to the countries economic bright future. That would mark the top of its equity market, which suffered from a perfect storm of crash of commodities and a large scale investigation on the countries largest state-owned company. Twelve years later and EWZ is still more than 30% off its value by the time of the publication. The timing of the cover (and some others) have inspired a Citigroup analysis using the cover of The Economist as a market mood indicator. Their analysis found that after 360 days only about 68.2% of </a:t>
            </a:r>
            <a:r>
              <a:rPr lang="en-GB" sz="1200" b="0" i="1" kern="1200" dirty="0">
                <a:solidFill>
                  <a:schemeClr val="tx1"/>
                </a:solidFill>
                <a:effectLst/>
                <a:latin typeface="Proxima Nova Regular" charset="0"/>
                <a:ea typeface="+mn-ea"/>
                <a:cs typeface="+mn-cs"/>
              </a:rPr>
              <a:t>Economist</a:t>
            </a:r>
            <a:r>
              <a:rPr lang="en-GB" sz="1200" b="0" i="0" kern="1200" dirty="0">
                <a:solidFill>
                  <a:schemeClr val="tx1"/>
                </a:solidFill>
                <a:effectLst/>
                <a:latin typeface="Proxima Nova Regular" charset="0"/>
                <a:ea typeface="+mn-ea"/>
                <a:cs typeface="+mn-cs"/>
              </a:rPr>
              <a:t> covers are contrarian. “</a:t>
            </a:r>
            <a:r>
              <a:rPr lang="en-GB" sz="1200" b="0" i="1" kern="1200" dirty="0">
                <a:solidFill>
                  <a:schemeClr val="tx1"/>
                </a:solidFill>
                <a:effectLst/>
                <a:latin typeface="Proxima Nova Regular" charset="0"/>
                <a:ea typeface="+mn-ea"/>
                <a:cs typeface="+mn-cs"/>
              </a:rPr>
              <a:t>Buying the asset if the cover is very bearish results in an 18% return over the following year; shorting the asset when the cover is bullish generates a return of 7.5%</a:t>
            </a:r>
            <a:r>
              <a:rPr lang="en-GB" sz="1200" b="0" i="0" kern="1200" dirty="0">
                <a:solidFill>
                  <a:schemeClr val="tx1"/>
                </a:solidFill>
                <a:effectLst/>
                <a:latin typeface="Proxima Nova Regular" charset="0"/>
                <a:ea typeface="+mn-ea"/>
                <a:cs typeface="+mn-cs"/>
              </a:rPr>
              <a:t>”</a:t>
            </a:r>
          </a:p>
          <a:p>
            <a:endParaRPr lang="en-GB" sz="1200" b="0" i="0" kern="1200" dirty="0">
              <a:solidFill>
                <a:schemeClr val="tx1"/>
              </a:solidFill>
              <a:effectLst/>
              <a:latin typeface="Proxima Nova Regular" charset="0"/>
              <a:ea typeface="+mn-ea"/>
              <a:cs typeface="+mn-cs"/>
            </a:endParaRPr>
          </a:p>
          <a:p>
            <a:r>
              <a:rPr lang="en-GB" sz="1200" b="0" i="0" kern="1200" dirty="0">
                <a:solidFill>
                  <a:schemeClr val="tx1"/>
                </a:solidFill>
                <a:effectLst/>
                <a:latin typeface="Proxima Nova Regular" charset="0"/>
                <a:ea typeface="+mn-ea"/>
                <a:cs typeface="+mn-cs"/>
              </a:rPr>
              <a:t>Inspired by that story we ran a simple linear regression on EWZ where we use the monthly average of the Government Sentiment feed and the EEM ETF monthly (adjusted) returns (m+1) as regressors while the EWZ (adjusted) returns at month (m + 1) are used as the dependent variable. The coefficients show that the Sentiment level is negatively correlated with the forward returns after accounting for the correlation with emerging markets as a whole. Hence, within these parameters, media sentiment about Brazil’s government has indeed been a contrarian indicator.</a:t>
            </a:r>
            <a:endParaRPr lang="en-US" dirty="0"/>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45</a:t>
            </a:fld>
            <a:endParaRPr lang="en-US"/>
          </a:p>
        </p:txBody>
      </p:sp>
    </p:spTree>
    <p:extLst>
      <p:ext uri="{BB962C8B-B14F-4D97-AF65-F5344CB8AC3E}">
        <p14:creationId xmlns:p14="http://schemas.microsoft.com/office/powerpoint/2010/main" val="304678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PlaceHolder 1"/>
          <p:cNvSpPr>
            <a:spLocks noGrp="1" noRot="1" noChangeAspect="1"/>
          </p:cNvSpPr>
          <p:nvPr>
            <p:ph type="sldImg"/>
          </p:nvPr>
        </p:nvSpPr>
        <p:spPr>
          <a:xfrm>
            <a:off x="381000" y="685800"/>
            <a:ext cx="6096000" cy="3429000"/>
          </a:xfrm>
          <a:prstGeom prst="rect">
            <a:avLst/>
          </a:prstGeom>
        </p:spPr>
      </p:sp>
      <p:sp>
        <p:nvSpPr>
          <p:cNvPr id="957" name="PlaceHolder 2"/>
          <p:cNvSpPr>
            <a:spLocks noGrp="1"/>
          </p:cNvSpPr>
          <p:nvPr>
            <p:ph type="body"/>
          </p:nvPr>
        </p:nvSpPr>
        <p:spPr>
          <a:xfrm>
            <a:off x="685800" y="4343400"/>
            <a:ext cx="5486040" cy="4114440"/>
          </a:xfrm>
          <a:prstGeom prst="rect">
            <a:avLst/>
          </a:prstGeom>
        </p:spPr>
        <p:txBody>
          <a:bodyPr>
            <a:noAutofit/>
          </a:bodyPr>
          <a:lstStyle/>
          <a:p>
            <a:endParaRPr lang="en-GB" sz="2000" b="0" strike="noStrike" spc="-1" dirty="0">
              <a:latin typeface="Arial"/>
            </a:endParaRPr>
          </a:p>
        </p:txBody>
      </p:sp>
      <p:sp>
        <p:nvSpPr>
          <p:cNvPr id="958"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0F22E3BC-BFC4-4D48-8356-1F225B83E5E0}" type="slidenum">
              <a:rPr lang="en-GB" sz="1200" b="0" strike="noStrike" spc="-1">
                <a:latin typeface="Times New Roman"/>
              </a:rPr>
              <a:t>47</a:t>
            </a:fld>
            <a:endParaRPr lang="en-GB" sz="1200" b="0" strike="noStrike" spc="-1">
              <a:latin typeface="Times New Roman"/>
            </a:endParaRPr>
          </a:p>
        </p:txBody>
      </p:sp>
    </p:spTree>
    <p:extLst>
      <p:ext uri="{BB962C8B-B14F-4D97-AF65-F5344CB8AC3E}">
        <p14:creationId xmlns:p14="http://schemas.microsoft.com/office/powerpoint/2010/main" val="2599035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PlaceHolder 1"/>
          <p:cNvSpPr>
            <a:spLocks noGrp="1" noRot="1" noChangeAspect="1"/>
          </p:cNvSpPr>
          <p:nvPr>
            <p:ph type="sldImg"/>
          </p:nvPr>
        </p:nvSpPr>
        <p:spPr>
          <a:xfrm>
            <a:off x="381000" y="685800"/>
            <a:ext cx="6096000" cy="3429000"/>
          </a:xfrm>
          <a:prstGeom prst="rect">
            <a:avLst/>
          </a:prstGeom>
        </p:spPr>
      </p:sp>
      <p:sp>
        <p:nvSpPr>
          <p:cNvPr id="948" name="PlaceHolder 2"/>
          <p:cNvSpPr>
            <a:spLocks noGrp="1"/>
          </p:cNvSpPr>
          <p:nvPr>
            <p:ph type="body"/>
          </p:nvPr>
        </p:nvSpPr>
        <p:spPr>
          <a:xfrm>
            <a:off x="685800" y="4343400"/>
            <a:ext cx="5486040" cy="4114440"/>
          </a:xfrm>
          <a:prstGeom prst="rect">
            <a:avLst/>
          </a:prstGeom>
        </p:spPr>
        <p:txBody>
          <a:bodyPr>
            <a:noAutofit/>
          </a:bodyPr>
          <a:lstStyle/>
          <a:p>
            <a:pPr marL="457200" indent="-457200">
              <a:buAutoNum type="arabicPeriod"/>
            </a:pPr>
            <a:r>
              <a:rPr lang="en-GB" sz="2000" b="0" strike="noStrike" spc="-1" dirty="0" err="1">
                <a:latin typeface="Arial"/>
              </a:rPr>
              <a:t>Rajna</a:t>
            </a:r>
            <a:r>
              <a:rPr lang="en-GB" sz="2000" b="0" strike="noStrike" spc="-1" dirty="0">
                <a:latin typeface="Arial"/>
              </a:rPr>
              <a:t> Gibson Brandon, ECGI, University of Geneva, Philipp Krueger, Geneva Finance Research Institute, Nadine </a:t>
            </a:r>
            <a:r>
              <a:rPr lang="en-GB" sz="2000" b="0" strike="noStrike" spc="-1" dirty="0" err="1">
                <a:latin typeface="Arial"/>
              </a:rPr>
              <a:t>Riand</a:t>
            </a:r>
            <a:r>
              <a:rPr lang="en-GB" sz="2000" b="0" strike="noStrike" spc="-1" dirty="0">
                <a:latin typeface="Arial"/>
              </a:rPr>
              <a:t>, Swiss Finance Institute, and Peter S. Schmidt, Geneva Finance Research Institute</a:t>
            </a:r>
          </a:p>
          <a:p>
            <a:pPr marL="457200" indent="-457200">
              <a:buAutoNum type="arabicPeriod"/>
            </a:pPr>
            <a:r>
              <a:rPr lang="en-US" sz="2000" b="0" strike="noStrike" spc="-1" dirty="0" err="1">
                <a:latin typeface="Arial"/>
              </a:rPr>
              <a:t>Feifei</a:t>
            </a:r>
            <a:r>
              <a:rPr lang="en-US" sz="2000" b="0" strike="noStrike" spc="-1" dirty="0">
                <a:latin typeface="Arial"/>
              </a:rPr>
              <a:t> Li, Ari Polychronopoulos. </a:t>
            </a:r>
            <a:r>
              <a:rPr lang="en-GB" sz="2000" b="0" strike="noStrike" spc="-1" dirty="0">
                <a:latin typeface="Arial"/>
              </a:rPr>
              <a:t>“</a:t>
            </a:r>
            <a:r>
              <a:rPr lang="en-US" sz="2000" b="0" strike="noStrike" spc="-1" dirty="0">
                <a:latin typeface="Arial"/>
              </a:rPr>
              <a:t>What a Difference an ESG Ratings Provider Makes!” Research Affiliates. January 2020.</a:t>
            </a: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t>“In the United States, a portfolio selecting the top 50% of stocks with the highest social score based on Provider 1’s data produces excess returns that have a correlation of only 0.51 with the portfolio selecting the top 50% of stocks based on Provider 2’s social score.”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IDEAS MADE TO MATTER SUSTAINABILITY. Why ESG ratings vary so widely (and what you can do about it). Tracy Mayor Aug 26, 2019.</a:t>
            </a:r>
          </a:p>
          <a:p>
            <a:r>
              <a:rPr lang="en-US" sz="1200" b="1" i="0" kern="1200" dirty="0">
                <a:solidFill>
                  <a:schemeClr val="tx1"/>
                </a:solidFill>
                <a:effectLst/>
                <a:latin typeface="Proxima Nova Regular" charset="0"/>
                <a:ea typeface="+mn-ea"/>
                <a:cs typeface="+mn-cs"/>
              </a:rPr>
              <a:t>Scope divergence</a:t>
            </a:r>
            <a:r>
              <a:rPr lang="en-US" sz="1200" b="0" i="0" kern="1200" dirty="0">
                <a:solidFill>
                  <a:schemeClr val="tx1"/>
                </a:solidFill>
                <a:effectLst/>
                <a:latin typeface="Proxima Nova Regular" charset="0"/>
                <a:ea typeface="+mn-ea"/>
                <a:cs typeface="+mn-cs"/>
              </a:rPr>
              <a:t> can occur when one agency includes greenhouse gas emissions, employee turnover, human rights, and corporate lobbying in its ratings scope, while another doesn’t consider lobbying.</a:t>
            </a:r>
          </a:p>
          <a:p>
            <a:r>
              <a:rPr lang="en-US" sz="1200" b="1" i="0" kern="1200" dirty="0">
                <a:solidFill>
                  <a:schemeClr val="tx1"/>
                </a:solidFill>
                <a:effectLst/>
                <a:latin typeface="Proxima Nova Regular" charset="0"/>
                <a:ea typeface="+mn-ea"/>
                <a:cs typeface="+mn-cs"/>
              </a:rPr>
              <a:t>Weight divergence</a:t>
            </a:r>
            <a:r>
              <a:rPr lang="en-US" sz="1200" b="0" i="0" kern="1200" dirty="0">
                <a:solidFill>
                  <a:schemeClr val="tx1"/>
                </a:solidFill>
                <a:effectLst/>
                <a:latin typeface="Proxima Nova Regular" charset="0"/>
                <a:ea typeface="+mn-ea"/>
                <a:cs typeface="+mn-cs"/>
              </a:rPr>
              <a:t> can happen when agencies assign varying degrees of importance to attributes, valuing human rights more than lobbying, for example.</a:t>
            </a:r>
          </a:p>
          <a:p>
            <a:r>
              <a:rPr lang="en-US" sz="1200" b="1" i="0" kern="1200" dirty="0">
                <a:solidFill>
                  <a:schemeClr val="tx1"/>
                </a:solidFill>
                <a:effectLst/>
                <a:latin typeface="Proxima Nova Regular" charset="0"/>
                <a:ea typeface="+mn-ea"/>
                <a:cs typeface="+mn-cs"/>
              </a:rPr>
              <a:t>Measurement divergence</a:t>
            </a:r>
            <a:r>
              <a:rPr lang="en-US" sz="1200" b="0" i="0" kern="1200" dirty="0">
                <a:solidFill>
                  <a:schemeClr val="tx1"/>
                </a:solidFill>
                <a:effectLst/>
                <a:latin typeface="Proxima Nova Regular" charset="0"/>
                <a:ea typeface="+mn-ea"/>
                <a:cs typeface="+mn-cs"/>
              </a:rPr>
              <a:t> occurs when ratings agencies measure the same attribute using different indicators. One might evaluate a firm’s labor practices on the basis of workforce turnover, while another counts the number of labor cases against the firm. While both capture aspects of a firm’s labor practices, they are likely to lead to different assessments, the research cautions.</a:t>
            </a:r>
          </a:p>
          <a:p>
            <a:r>
              <a:rPr lang="en-US" sz="1200" b="0" i="0" kern="1200" dirty="0">
                <a:solidFill>
                  <a:schemeClr val="tx1"/>
                </a:solidFill>
                <a:effectLst/>
                <a:latin typeface="Proxima Nova Regular" charset="0"/>
                <a:ea typeface="+mn-ea"/>
                <a:cs typeface="+mn-cs"/>
              </a:rPr>
              <a:t>All told, the research team was able to determine that differences in measurement explained 50.1% of total differences among ESG ratings, with divergence in weight explaining 13.2% of differences, and divergence in scope accountable for an average of 36.7% of differences. Taken together, weight and scope divergence can be seen as how a given rating agency defines sustainability.</a:t>
            </a: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endParaRPr lang="en-US" sz="2000" dirty="0"/>
          </a:p>
          <a:p>
            <a:endParaRPr lang="en-GB" sz="2000" b="0" strike="noStrike" spc="-1" dirty="0">
              <a:latin typeface="Arial"/>
            </a:endParaRPr>
          </a:p>
        </p:txBody>
      </p:sp>
      <p:sp>
        <p:nvSpPr>
          <p:cNvPr id="949"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E2D3045D-BAB8-4781-8BB7-3FDB8A727DB6}" type="slidenum">
              <a:rPr lang="en-GB" sz="1200" b="0" strike="noStrike" spc="-1">
                <a:solidFill>
                  <a:srgbClr val="000000"/>
                </a:solidFill>
                <a:latin typeface="Calibri"/>
                <a:ea typeface="+mn-ea"/>
              </a:rPr>
              <a:t>5</a:t>
            </a:fld>
            <a:endParaRPr lang="en-GB" sz="1200" b="0" strike="noStrike" spc="-1">
              <a:latin typeface="Times New Roman"/>
            </a:endParaRPr>
          </a:p>
        </p:txBody>
      </p:sp>
    </p:spTree>
    <p:extLst>
      <p:ext uri="{BB962C8B-B14F-4D97-AF65-F5344CB8AC3E}">
        <p14:creationId xmlns:p14="http://schemas.microsoft.com/office/powerpoint/2010/main" val="372120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will showcase 3 example uses of this ESG data for companies:</a:t>
            </a:r>
          </a:p>
          <a:p>
            <a:r>
              <a:rPr lang="en-US" dirty="0"/>
              <a:t> 1. Portfolio formation</a:t>
            </a:r>
          </a:p>
          <a:p>
            <a:r>
              <a:rPr lang="en-US" dirty="0"/>
              <a:t> 2. Finding winners</a:t>
            </a:r>
          </a:p>
          <a:p>
            <a:r>
              <a:rPr lang="en-US" dirty="0"/>
              <a:t> 3. Risk Management</a:t>
            </a:r>
          </a:p>
          <a:p>
            <a:endParaRPr lang="en-US" dirty="0"/>
          </a:p>
        </p:txBody>
      </p:sp>
      <p:sp>
        <p:nvSpPr>
          <p:cNvPr id="4" name="Slide Number Placeholder 3"/>
          <p:cNvSpPr>
            <a:spLocks noGrp="1"/>
          </p:cNvSpPr>
          <p:nvPr>
            <p:ph type="sldNum" sz="quarter" idx="5"/>
          </p:nvPr>
        </p:nvSpPr>
        <p:spPr/>
        <p:txBody>
          <a:bodyPr/>
          <a:lstStyle/>
          <a:p>
            <a:fld id="{2AA32789-747F-984C-9252-FF408A05DF55}" type="slidenum">
              <a:rPr lang="en-US" smtClean="0"/>
              <a:pPr/>
              <a:t>6</a:t>
            </a:fld>
            <a:endParaRPr lang="en-US"/>
          </a:p>
        </p:txBody>
      </p:sp>
    </p:spTree>
    <p:extLst>
      <p:ext uri="{BB962C8B-B14F-4D97-AF65-F5344CB8AC3E}">
        <p14:creationId xmlns:p14="http://schemas.microsoft.com/office/powerpoint/2010/main" val="390312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A32789-747F-984C-9252-FF408A05DF55}" type="slidenum">
              <a:rPr kumimoji="0" lang="en-US" sz="1200" b="0" i="0" u="none" strike="noStrike" kern="1200" cap="none" spc="0" normalizeH="0" baseline="0" noProof="0" smtClean="0">
                <a:ln>
                  <a:noFill/>
                </a:ln>
                <a:solidFill>
                  <a:prstClr val="black"/>
                </a:solidFill>
                <a:effectLst/>
                <a:uLnTx/>
                <a:uFillTx/>
                <a:latin typeface="Proxima Nova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Proxima Nova Regular" charset="0"/>
              <a:ea typeface="+mn-ea"/>
              <a:cs typeface="+mn-cs"/>
            </a:endParaRPr>
          </a:p>
        </p:txBody>
      </p:sp>
    </p:spTree>
    <p:extLst>
      <p:ext uri="{BB962C8B-B14F-4D97-AF65-F5344CB8AC3E}">
        <p14:creationId xmlns:p14="http://schemas.microsoft.com/office/powerpoint/2010/main" val="1847156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ESG issues are sensational, but are they significant? What should we make of them?</a:t>
            </a:r>
          </a:p>
          <a:p>
            <a:r>
              <a:rPr lang="en-US" dirty="0"/>
              <a:t>Stock price reacts as if this is very significant. 2-years later TSLA stock us up 12x.</a:t>
            </a:r>
          </a:p>
          <a:p>
            <a:r>
              <a:rPr lang="en-US" dirty="0"/>
              <a:t>Which issues are significant to future corporate and country performance, and which are not?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A32789-747F-984C-9252-FF408A05DF55}" type="slidenum">
              <a:rPr kumimoji="0" lang="en-US" sz="1200" b="0" i="0" u="none" strike="noStrike" kern="1200" cap="none" spc="0" normalizeH="0" baseline="0" noProof="0" smtClean="0">
                <a:ln>
                  <a:noFill/>
                </a:ln>
                <a:solidFill>
                  <a:prstClr val="black"/>
                </a:solidFill>
                <a:effectLst/>
                <a:uLnTx/>
                <a:uFillTx/>
                <a:latin typeface="Proxima Nova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Proxima Nova Regular" charset="0"/>
              <a:ea typeface="+mn-ea"/>
              <a:cs typeface="+mn-cs"/>
            </a:endParaRPr>
          </a:p>
        </p:txBody>
      </p:sp>
    </p:spTree>
    <p:extLst>
      <p:ext uri="{BB962C8B-B14F-4D97-AF65-F5344CB8AC3E}">
        <p14:creationId xmlns:p14="http://schemas.microsoft.com/office/powerpoint/2010/main" val="241094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Companies with better perceived Management outperform their gloomier peers.</a:t>
            </a:r>
          </a:p>
          <a:p>
            <a:endParaRPr lang="en-US" sz="1200" dirty="0">
              <a:solidFill>
                <a:schemeClr val="bg1"/>
              </a:solidFill>
            </a:endParaRPr>
          </a:p>
          <a:p>
            <a:r>
              <a:rPr lang="en-US" sz="1200" dirty="0">
                <a:solidFill>
                  <a:schemeClr val="bg1"/>
                </a:solidFill>
              </a:rPr>
              <a:t>S&amp;P 500 stocks were ranked by their average </a:t>
            </a:r>
            <a:r>
              <a:rPr lang="en-US" sz="1200" dirty="0" err="1">
                <a:solidFill>
                  <a:schemeClr val="bg1"/>
                </a:solidFill>
              </a:rPr>
              <a:t>ManagementSentiment</a:t>
            </a:r>
            <a:r>
              <a:rPr lang="en-US" sz="1200" dirty="0">
                <a:solidFill>
                  <a:schemeClr val="bg1"/>
                </a:solidFill>
              </a:rPr>
              <a:t> levels over the past </a:t>
            </a:r>
            <a:r>
              <a:rPr lang="en-US" sz="1200" b="1" dirty="0">
                <a:solidFill>
                  <a:schemeClr val="bg1"/>
                </a:solidFill>
              </a:rPr>
              <a:t>month</a:t>
            </a:r>
            <a:r>
              <a:rPr lang="en-US" sz="1200" dirty="0">
                <a:solidFill>
                  <a:schemeClr val="bg1"/>
                </a:solidFill>
              </a:rPr>
              <a:t> and binned into deciles. Performance of the top and bottom deciles was then tracked over the next month relative to the S&amp;P 500.  No transaction costs included. Rebalanced monthly.</a:t>
            </a:r>
          </a:p>
          <a:p>
            <a:endParaRPr lang="en-US" sz="1200" dirty="0">
              <a:solidFill>
                <a:schemeClr val="bg1"/>
              </a:solidFill>
            </a:endParaRPr>
          </a:p>
          <a:p>
            <a:r>
              <a:rPr lang="en-US" sz="1100" b="1" dirty="0"/>
              <a:t>Gompers et al (2003, QJE) “Governance Index” for 1500 firms in the 1990s.</a:t>
            </a:r>
            <a:endParaRPr lang="en-US" sz="1100" dirty="0"/>
          </a:p>
          <a:p>
            <a:r>
              <a:rPr lang="en-US" sz="1100" dirty="0"/>
              <a:t>&gt;“Using the incidence of 24 governance rules, we construct a “Governance Index” to proxy for the level of shareholder rights at about 1500 large firms during the 1990s. An investment strategy that bought firms in the lowest decile of the index (strongest rights) and sold firms in the highest decile of the index (weakest rights) would have earned </a:t>
            </a:r>
            <a:r>
              <a:rPr lang="en-US" sz="1100" b="1" dirty="0"/>
              <a:t>abnormal returns of 8.5 percent per year </a:t>
            </a:r>
            <a:r>
              <a:rPr lang="en-US" sz="1100" dirty="0"/>
              <a:t>during the sample period. We find that firms with stronger shareholder rights had higher firm value, higher profits, higher sales growth, lower capital expenditures, and made fewer corporate acquisitions.“</a:t>
            </a:r>
          </a:p>
          <a:p>
            <a:endParaRPr lang="en-US" sz="1100" dirty="0">
              <a:solidFill>
                <a:schemeClr val="bg1"/>
              </a:solidFill>
            </a:endParaRPr>
          </a:p>
          <a:p>
            <a:pPr>
              <a:spcBef>
                <a:spcPct val="0"/>
              </a:spcBef>
            </a:pPr>
            <a:endParaRPr lang="en-US" dirty="0"/>
          </a:p>
        </p:txBody>
      </p:sp>
      <p:sp>
        <p:nvSpPr>
          <p:cNvPr id="4" name="Slide Number Placeholder 3"/>
          <p:cNvSpPr>
            <a:spLocks noGrp="1"/>
          </p:cNvSpPr>
          <p:nvPr>
            <p:ph type="sldNum" sz="quarter" idx="10"/>
          </p:nvPr>
        </p:nvSpPr>
        <p:spPr/>
        <p:txBody>
          <a:bodyPr/>
          <a:lstStyle/>
          <a:p>
            <a:fld id="{2AA32789-747F-984C-9252-FF408A05DF55}" type="slidenum">
              <a:rPr lang="en-US" smtClean="0"/>
              <a:pPr/>
              <a:t>9</a:t>
            </a:fld>
            <a:endParaRPr lang="en-US" dirty="0"/>
          </a:p>
        </p:txBody>
      </p:sp>
    </p:spTree>
    <p:extLst>
      <p:ext uri="{BB962C8B-B14F-4D97-AF65-F5344CB8AC3E}">
        <p14:creationId xmlns:p14="http://schemas.microsoft.com/office/powerpoint/2010/main" val="3415489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7523" y="177801"/>
            <a:ext cx="10836728" cy="2607330"/>
          </a:xfrm>
        </p:spPr>
        <p:txBody>
          <a:bodyPr anchor="b"/>
          <a:lstStyle>
            <a:lvl1pPr algn="l">
              <a:lnSpc>
                <a:spcPct val="80000"/>
              </a:lnSpc>
              <a:defRPr sz="60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29184" y="2797832"/>
            <a:ext cx="10834117" cy="731520"/>
          </a:xfrm>
        </p:spPr>
        <p:txBody>
          <a:bodyPr anchor="t">
            <a:noAutofit/>
          </a:bodyPr>
          <a:lstStyle>
            <a:lvl1pPr marL="0" indent="0" algn="l">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2"/>
          <p:cNvSpPr>
            <a:spLocks noGrp="1"/>
          </p:cNvSpPr>
          <p:nvPr>
            <p:ph type="dt" idx="10"/>
          </p:nvPr>
        </p:nvSpPr>
        <p:spPr>
          <a:xfrm>
            <a:off x="326572" y="4019440"/>
            <a:ext cx="3508827" cy="400160"/>
          </a:xfrm>
          <a:prstGeom prst="rect">
            <a:avLst/>
          </a:prstGeom>
        </p:spPr>
        <p:txBody>
          <a:bodyPr vert="horz" lIns="0" tIns="0" rIns="0" bIns="0" rtlCol="0"/>
          <a:lstStyle>
            <a:lvl1pPr algn="l">
              <a:defRPr sz="1200" b="1" i="0">
                <a:solidFill>
                  <a:schemeClr val="bg1"/>
                </a:solidFill>
                <a:latin typeface="Proxima Nova Regular" charset="0"/>
              </a:defRPr>
            </a:lvl1pPr>
          </a:lstStyle>
          <a:p>
            <a:endParaRPr lang="en-US" dirty="0"/>
          </a:p>
        </p:txBody>
      </p:sp>
      <p:pic>
        <p:nvPicPr>
          <p:cNvPr id="7" name="Picture 6">
            <a:extLst>
              <a:ext uri="{FF2B5EF4-FFF2-40B4-BE49-F238E27FC236}">
                <a16:creationId xmlns:a16="http://schemas.microsoft.com/office/drawing/2014/main" id="{56F1E21B-03CE-024B-AAB6-5DE166D235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17691" y="5737814"/>
            <a:ext cx="2321683" cy="868758"/>
          </a:xfrm>
          <a:prstGeom prst="rect">
            <a:avLst/>
          </a:prstGeom>
        </p:spPr>
      </p:pic>
      <p:sp>
        <p:nvSpPr>
          <p:cNvPr id="4" name="TextBox 3"/>
          <p:cNvSpPr txBox="1"/>
          <p:nvPr userDrawn="1"/>
        </p:nvSpPr>
        <p:spPr>
          <a:xfrm>
            <a:off x="225631" y="5737814"/>
            <a:ext cx="2363189" cy="646331"/>
          </a:xfrm>
          <a:prstGeom prst="rect">
            <a:avLst/>
          </a:prstGeom>
          <a:noFill/>
        </p:spPr>
        <p:txBody>
          <a:bodyPr wrap="square" rtlCol="0">
            <a:spAutoFit/>
          </a:bodyPr>
          <a:lstStyle/>
          <a:p>
            <a:r>
              <a:rPr lang="en-US" sz="900" b="0" i="0" dirty="0">
                <a:solidFill>
                  <a:schemeClr val="bg1"/>
                </a:solidFill>
                <a:latin typeface="Arial" charset="0"/>
              </a:rPr>
              <a:t>The Financial</a:t>
            </a:r>
            <a:r>
              <a:rPr lang="en-US" sz="900" b="0" i="0" baseline="0" dirty="0">
                <a:solidFill>
                  <a:schemeClr val="bg1"/>
                </a:solidFill>
                <a:latin typeface="Arial" charset="0"/>
              </a:rPr>
              <a:t> and </a:t>
            </a:r>
            <a:br>
              <a:rPr lang="en-US" sz="900" b="0" i="0" baseline="0" dirty="0">
                <a:solidFill>
                  <a:schemeClr val="bg1"/>
                </a:solidFill>
                <a:latin typeface="Arial" charset="0"/>
              </a:rPr>
            </a:br>
            <a:r>
              <a:rPr lang="en-US" sz="900" b="0" i="0" baseline="0" dirty="0">
                <a:solidFill>
                  <a:schemeClr val="bg1"/>
                </a:solidFill>
                <a:latin typeface="Arial" charset="0"/>
              </a:rPr>
              <a:t>Risk business of</a:t>
            </a:r>
            <a:br>
              <a:rPr lang="en-US" sz="900" b="0" i="0" baseline="0" dirty="0">
                <a:solidFill>
                  <a:schemeClr val="bg1"/>
                </a:solidFill>
                <a:latin typeface="Arial" charset="0"/>
              </a:rPr>
            </a:br>
            <a:r>
              <a:rPr lang="en-US" sz="900" b="0" i="0" baseline="0" dirty="0">
                <a:solidFill>
                  <a:schemeClr val="bg1"/>
                </a:solidFill>
                <a:latin typeface="Arial" charset="0"/>
              </a:rPr>
              <a:t>Thomson Reuters</a:t>
            </a:r>
            <a:br>
              <a:rPr lang="en-US" sz="900" b="0" i="0" baseline="0" dirty="0">
                <a:solidFill>
                  <a:schemeClr val="bg1"/>
                </a:solidFill>
                <a:latin typeface="Arial" charset="0"/>
              </a:rPr>
            </a:br>
            <a:r>
              <a:rPr lang="en-US" sz="900" b="0" i="0" baseline="0" dirty="0">
                <a:solidFill>
                  <a:schemeClr val="bg1"/>
                </a:solidFill>
                <a:latin typeface="Arial" charset="0"/>
              </a:rPr>
              <a:t>is now Refinitiv.</a:t>
            </a:r>
          </a:p>
        </p:txBody>
      </p:sp>
    </p:spTree>
    <p:extLst>
      <p:ext uri="{BB962C8B-B14F-4D97-AF65-F5344CB8AC3E}">
        <p14:creationId xmlns:p14="http://schemas.microsoft.com/office/powerpoint/2010/main" val="33889672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Slide White Background Top Photo">
    <p:spTree>
      <p:nvGrpSpPr>
        <p:cNvPr id="1" name=""/>
        <p:cNvGrpSpPr/>
        <p:nvPr/>
      </p:nvGrpSpPr>
      <p:grpSpPr>
        <a:xfrm>
          <a:off x="0" y="0"/>
          <a:ext cx="0" cy="0"/>
          <a:chOff x="0" y="0"/>
          <a:chExt cx="0" cy="0"/>
        </a:xfrm>
      </p:grpSpPr>
      <p:sp>
        <p:nvSpPr>
          <p:cNvPr id="2" name="Title 1"/>
          <p:cNvSpPr>
            <a:spLocks noGrp="1"/>
          </p:cNvSpPr>
          <p:nvPr>
            <p:ph type="ctrTitle"/>
          </p:nvPr>
        </p:nvSpPr>
        <p:spPr>
          <a:xfrm>
            <a:off x="310134" y="3496733"/>
            <a:ext cx="10189082" cy="1310947"/>
          </a:xfrm>
        </p:spPr>
        <p:txBody>
          <a:bodyPr anchor="b"/>
          <a:lstStyle>
            <a:lvl1pPr algn="l">
              <a:lnSpc>
                <a:spcPct val="80000"/>
              </a:lnSpc>
              <a:defRPr sz="48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329184" y="4807680"/>
            <a:ext cx="10155264" cy="731520"/>
          </a:xfrm>
        </p:spPr>
        <p:txBody>
          <a:bodyPr anchor="t">
            <a:noAutofit/>
          </a:bodyPr>
          <a:lstStyle>
            <a:lvl1pPr marL="0" indent="0" algn="l">
              <a:buNone/>
              <a:defRPr sz="1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Picture Placeholder 4">
            <a:extLst>
              <a:ext uri="{FF2B5EF4-FFF2-40B4-BE49-F238E27FC236}">
                <a16:creationId xmlns:a16="http://schemas.microsoft.com/office/drawing/2014/main" id="{3253E1D3-D1C0-6F46-AEF9-83DDFF735158}"/>
              </a:ext>
            </a:extLst>
          </p:cNvPr>
          <p:cNvSpPr>
            <a:spLocks noGrp="1"/>
          </p:cNvSpPr>
          <p:nvPr>
            <p:ph type="pic" sz="quarter" idx="10" hasCustomPrompt="1"/>
          </p:nvPr>
        </p:nvSpPr>
        <p:spPr>
          <a:xfrm>
            <a:off x="0" y="0"/>
            <a:ext cx="12188952" cy="3374136"/>
          </a:xfrm>
          <a:solidFill>
            <a:schemeClr val="bg1">
              <a:lumMod val="85000"/>
            </a:schemeClr>
          </a:solidFill>
        </p:spPr>
        <p:txBody>
          <a:bodyPr/>
          <a:lstStyle>
            <a:lvl1pPr>
              <a:defRPr sz="1400"/>
            </a:lvl1pPr>
          </a:lstStyle>
          <a:p>
            <a:r>
              <a:rPr lang="en-US" dirty="0"/>
              <a:t>Picture here. Place photo credit on top of picture.</a:t>
            </a:r>
          </a:p>
        </p:txBody>
      </p:sp>
      <p:pic>
        <p:nvPicPr>
          <p:cNvPr id="7" name="Picture 6">
            <a:extLst>
              <a:ext uri="{FF2B5EF4-FFF2-40B4-BE49-F238E27FC236}">
                <a16:creationId xmlns:a16="http://schemas.microsoft.com/office/drawing/2014/main" id="{4243F010-B815-C047-B033-19B08A503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3024" y="6180924"/>
            <a:ext cx="1428898" cy="533089"/>
          </a:xfrm>
          <a:prstGeom prst="rect">
            <a:avLst/>
          </a:prstGeom>
        </p:spPr>
      </p:pic>
    </p:spTree>
    <p:extLst>
      <p:ext uri="{BB962C8B-B14F-4D97-AF65-F5344CB8AC3E}">
        <p14:creationId xmlns:p14="http://schemas.microsoft.com/office/powerpoint/2010/main" val="385712497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Slide Blue Background Top Photo">
    <p:spTree>
      <p:nvGrpSpPr>
        <p:cNvPr id="1" name=""/>
        <p:cNvGrpSpPr/>
        <p:nvPr/>
      </p:nvGrpSpPr>
      <p:grpSpPr>
        <a:xfrm>
          <a:off x="0" y="0"/>
          <a:ext cx="0" cy="0"/>
          <a:chOff x="0" y="0"/>
          <a:chExt cx="0" cy="0"/>
        </a:xfrm>
      </p:grpSpPr>
      <p:sp>
        <p:nvSpPr>
          <p:cNvPr id="4" name="Rectangle 3"/>
          <p:cNvSpPr/>
          <p:nvPr userDrawn="1"/>
        </p:nvSpPr>
        <p:spPr>
          <a:xfrm>
            <a:off x="0" y="3374136"/>
            <a:ext cx="12192000" cy="34838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charset="0"/>
            </a:endParaRPr>
          </a:p>
        </p:txBody>
      </p:sp>
      <p:sp>
        <p:nvSpPr>
          <p:cNvPr id="2" name="Title 1"/>
          <p:cNvSpPr>
            <a:spLocks noGrp="1"/>
          </p:cNvSpPr>
          <p:nvPr>
            <p:ph type="ctrTitle"/>
          </p:nvPr>
        </p:nvSpPr>
        <p:spPr>
          <a:xfrm>
            <a:off x="310134" y="3496733"/>
            <a:ext cx="10189082" cy="1310947"/>
          </a:xfrm>
        </p:spPr>
        <p:txBody>
          <a:bodyPr anchor="b">
            <a:noAutofit/>
          </a:bodyPr>
          <a:lstStyle>
            <a:lvl1pPr algn="l">
              <a:lnSpc>
                <a:spcPct val="80000"/>
              </a:lnSpc>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29184" y="4809744"/>
            <a:ext cx="10155264" cy="731520"/>
          </a:xfrm>
        </p:spPr>
        <p:txBody>
          <a:bodyPr anchor="t">
            <a:noAutofit/>
          </a:bodyPr>
          <a:lstStyle>
            <a:lvl1pPr marL="0" indent="0" algn="l">
              <a:buNone/>
              <a:defRPr sz="1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Picture Placeholder 4">
            <a:extLst>
              <a:ext uri="{FF2B5EF4-FFF2-40B4-BE49-F238E27FC236}">
                <a16:creationId xmlns:a16="http://schemas.microsoft.com/office/drawing/2014/main" id="{3253E1D3-D1C0-6F46-AEF9-83DDFF735158}"/>
              </a:ext>
            </a:extLst>
          </p:cNvPr>
          <p:cNvSpPr>
            <a:spLocks noGrp="1"/>
          </p:cNvSpPr>
          <p:nvPr>
            <p:ph type="pic" sz="quarter" idx="10" hasCustomPrompt="1"/>
          </p:nvPr>
        </p:nvSpPr>
        <p:spPr>
          <a:xfrm>
            <a:off x="0" y="0"/>
            <a:ext cx="12188952" cy="3374136"/>
          </a:xfrm>
          <a:solidFill>
            <a:schemeClr val="bg1">
              <a:lumMod val="85000"/>
            </a:schemeClr>
          </a:solidFill>
        </p:spPr>
        <p:txBody>
          <a:bodyPr>
            <a:noAutofit/>
          </a:bodyPr>
          <a:lstStyle>
            <a:lvl1pPr>
              <a:defRPr sz="1400"/>
            </a:lvl1pPr>
          </a:lstStyle>
          <a:p>
            <a:r>
              <a:rPr lang="en-US" dirty="0"/>
              <a:t>Picture here. Place photo credit on top of picture.</a:t>
            </a:r>
          </a:p>
        </p:txBody>
      </p:sp>
      <p:sp>
        <p:nvSpPr>
          <p:cNvPr id="6" name="TextBox 5"/>
          <p:cNvSpPr txBox="1"/>
          <p:nvPr userDrawn="1"/>
        </p:nvSpPr>
        <p:spPr>
          <a:xfrm>
            <a:off x="6045200" y="-423333"/>
            <a:ext cx="184731" cy="369332"/>
          </a:xfrm>
          <a:prstGeom prst="rect">
            <a:avLst/>
          </a:prstGeom>
          <a:noFill/>
        </p:spPr>
        <p:txBody>
          <a:bodyPr wrap="none" rtlCol="0">
            <a:noAutofit/>
          </a:bodyPr>
          <a:lstStyle/>
          <a:p>
            <a:endParaRPr lang="en-US" b="0" i="0" dirty="0">
              <a:latin typeface="Arial" charset="0"/>
            </a:endParaRPr>
          </a:p>
        </p:txBody>
      </p:sp>
      <p:pic>
        <p:nvPicPr>
          <p:cNvPr id="10" name="Picture 9">
            <a:extLst>
              <a:ext uri="{FF2B5EF4-FFF2-40B4-BE49-F238E27FC236}">
                <a16:creationId xmlns:a16="http://schemas.microsoft.com/office/drawing/2014/main" id="{4243F010-B815-C047-B033-19B08A503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5156" y="6180924"/>
            <a:ext cx="1424634" cy="533089"/>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White Background Arrow">
    <p:spTree>
      <p:nvGrpSpPr>
        <p:cNvPr id="1" name=""/>
        <p:cNvGrpSpPr/>
        <p:nvPr/>
      </p:nvGrpSpPr>
      <p:grpSpPr>
        <a:xfrm>
          <a:off x="0" y="0"/>
          <a:ext cx="0" cy="0"/>
          <a:chOff x="0" y="0"/>
          <a:chExt cx="0" cy="0"/>
        </a:xfrm>
      </p:grpSpPr>
      <p:sp>
        <p:nvSpPr>
          <p:cNvPr id="2" name="Title 1"/>
          <p:cNvSpPr>
            <a:spLocks noGrp="1"/>
          </p:cNvSpPr>
          <p:nvPr>
            <p:ph type="ctrTitle"/>
          </p:nvPr>
        </p:nvSpPr>
        <p:spPr>
          <a:xfrm>
            <a:off x="310134" y="3496733"/>
            <a:ext cx="10189082" cy="1310947"/>
          </a:xfrm>
        </p:spPr>
        <p:txBody>
          <a:bodyPr anchor="b">
            <a:noAutofit/>
          </a:bodyPr>
          <a:lstStyle>
            <a:lvl1pPr algn="l">
              <a:lnSpc>
                <a:spcPct val="80000"/>
              </a:lnSpc>
              <a:defRPr sz="48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329184" y="4809744"/>
            <a:ext cx="10155264" cy="731520"/>
          </a:xfrm>
        </p:spPr>
        <p:txBody>
          <a:bodyPr anchor="t">
            <a:noAutofit/>
          </a:bodyPr>
          <a:lstStyle>
            <a:lvl1pPr marL="0" indent="0" algn="l">
              <a:buNone/>
              <a:defRPr sz="1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4243F010-B815-C047-B033-19B08A503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3024" y="6180924"/>
            <a:ext cx="1428898" cy="533089"/>
          </a:xfrm>
          <a:prstGeom prst="rect">
            <a:avLst/>
          </a:prstGeom>
        </p:spPr>
      </p:pic>
      <p:sp>
        <p:nvSpPr>
          <p:cNvPr id="4" name="Rectangle 3"/>
          <p:cNvSpPr/>
          <p:nvPr userDrawn="1"/>
        </p:nvSpPr>
        <p:spPr>
          <a:xfrm>
            <a:off x="0" y="0"/>
            <a:ext cx="12192000" cy="33741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charset="0"/>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16166"/>
          <a:stretch/>
        </p:blipFill>
        <p:spPr>
          <a:xfrm>
            <a:off x="0" y="529861"/>
            <a:ext cx="11239718" cy="232745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lide White Background Data Arrow">
    <p:spTree>
      <p:nvGrpSpPr>
        <p:cNvPr id="1" name=""/>
        <p:cNvGrpSpPr/>
        <p:nvPr/>
      </p:nvGrpSpPr>
      <p:grpSpPr>
        <a:xfrm>
          <a:off x="0" y="0"/>
          <a:ext cx="0" cy="0"/>
          <a:chOff x="0" y="0"/>
          <a:chExt cx="0" cy="0"/>
        </a:xfrm>
      </p:grpSpPr>
      <p:sp>
        <p:nvSpPr>
          <p:cNvPr id="2" name="Title 1"/>
          <p:cNvSpPr>
            <a:spLocks noGrp="1"/>
          </p:cNvSpPr>
          <p:nvPr>
            <p:ph type="ctrTitle"/>
          </p:nvPr>
        </p:nvSpPr>
        <p:spPr>
          <a:xfrm>
            <a:off x="310134" y="3496733"/>
            <a:ext cx="10189082" cy="1310947"/>
          </a:xfrm>
        </p:spPr>
        <p:txBody>
          <a:bodyPr anchor="b">
            <a:noAutofit/>
          </a:bodyPr>
          <a:lstStyle>
            <a:lvl1pPr algn="l">
              <a:lnSpc>
                <a:spcPct val="80000"/>
              </a:lnSpc>
              <a:defRPr sz="48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329184" y="4809744"/>
            <a:ext cx="10155264" cy="731520"/>
          </a:xfrm>
        </p:spPr>
        <p:txBody>
          <a:bodyPr anchor="t">
            <a:noAutofit/>
          </a:bodyPr>
          <a:lstStyle>
            <a:lvl1pPr marL="0" indent="0" algn="l">
              <a:buNone/>
              <a:defRPr sz="1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4243F010-B815-C047-B033-19B08A503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3024" y="6180924"/>
            <a:ext cx="1428898" cy="533089"/>
          </a:xfrm>
          <a:prstGeom prst="rect">
            <a:avLst/>
          </a:prstGeom>
        </p:spPr>
      </p:pic>
      <p:sp>
        <p:nvSpPr>
          <p:cNvPr id="4" name="Rectangle 3"/>
          <p:cNvSpPr/>
          <p:nvPr userDrawn="1"/>
        </p:nvSpPr>
        <p:spPr>
          <a:xfrm>
            <a:off x="0" y="0"/>
            <a:ext cx="12188952" cy="33741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charset="0"/>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355600"/>
            <a:ext cx="11895138" cy="2683367"/>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Divider Slide White Background Left Photo">
    <p:spTree>
      <p:nvGrpSpPr>
        <p:cNvPr id="1" name=""/>
        <p:cNvGrpSpPr/>
        <p:nvPr/>
      </p:nvGrpSpPr>
      <p:grpSpPr>
        <a:xfrm>
          <a:off x="0" y="0"/>
          <a:ext cx="0" cy="0"/>
          <a:chOff x="0" y="0"/>
          <a:chExt cx="0" cy="0"/>
        </a:xfrm>
      </p:grpSpPr>
      <p:sp>
        <p:nvSpPr>
          <p:cNvPr id="2" name="Title 1"/>
          <p:cNvSpPr>
            <a:spLocks noGrp="1"/>
          </p:cNvSpPr>
          <p:nvPr>
            <p:ph type="ctrTitle"/>
          </p:nvPr>
        </p:nvSpPr>
        <p:spPr>
          <a:xfrm>
            <a:off x="6350302" y="355600"/>
            <a:ext cx="5525786" cy="3097413"/>
          </a:xfrm>
        </p:spPr>
        <p:txBody>
          <a:bodyPr anchor="b">
            <a:noAutofit/>
          </a:bodyPr>
          <a:lstStyle>
            <a:lvl1pPr algn="l">
              <a:lnSpc>
                <a:spcPct val="80000"/>
              </a:lnSpc>
              <a:defRPr sz="48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373368" y="3456432"/>
            <a:ext cx="5491968" cy="731520"/>
          </a:xfrm>
        </p:spPr>
        <p:txBody>
          <a:bodyPr anchor="t">
            <a:noAutofit/>
          </a:bodyPr>
          <a:lstStyle>
            <a:lvl1pPr marL="0" indent="0" algn="l">
              <a:buNone/>
              <a:defRPr sz="1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Picture Placeholder 4">
            <a:extLst>
              <a:ext uri="{FF2B5EF4-FFF2-40B4-BE49-F238E27FC236}">
                <a16:creationId xmlns:a16="http://schemas.microsoft.com/office/drawing/2014/main" id="{3253E1D3-D1C0-6F46-AEF9-83DDFF735158}"/>
              </a:ext>
            </a:extLst>
          </p:cNvPr>
          <p:cNvSpPr>
            <a:spLocks noGrp="1"/>
          </p:cNvSpPr>
          <p:nvPr>
            <p:ph type="pic" sz="quarter" idx="10" hasCustomPrompt="1"/>
          </p:nvPr>
        </p:nvSpPr>
        <p:spPr>
          <a:xfrm>
            <a:off x="0" y="0"/>
            <a:ext cx="6096000" cy="6858000"/>
          </a:xfrm>
          <a:solidFill>
            <a:schemeClr val="bg1">
              <a:lumMod val="85000"/>
            </a:schemeClr>
          </a:solidFill>
        </p:spPr>
        <p:txBody>
          <a:bodyPr>
            <a:noAutofit/>
          </a:bodyPr>
          <a:lstStyle>
            <a:lvl1pPr>
              <a:defRPr sz="1400"/>
            </a:lvl1pPr>
          </a:lstStyle>
          <a:p>
            <a:r>
              <a:rPr lang="en-US" dirty="0"/>
              <a:t>Picture here. Place photo credit on top of picture.</a:t>
            </a:r>
          </a:p>
        </p:txBody>
      </p:sp>
      <p:pic>
        <p:nvPicPr>
          <p:cNvPr id="7" name="Picture 6">
            <a:extLst>
              <a:ext uri="{FF2B5EF4-FFF2-40B4-BE49-F238E27FC236}">
                <a16:creationId xmlns:a16="http://schemas.microsoft.com/office/drawing/2014/main" id="{4243F010-B815-C047-B033-19B08A503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3024" y="6180924"/>
            <a:ext cx="1428898" cy="533089"/>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 Slide Blue Background Left Photo">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2" name="Title 1"/>
          <p:cNvSpPr>
            <a:spLocks noGrp="1"/>
          </p:cNvSpPr>
          <p:nvPr>
            <p:ph type="ctrTitle"/>
          </p:nvPr>
        </p:nvSpPr>
        <p:spPr>
          <a:xfrm>
            <a:off x="6350302" y="355600"/>
            <a:ext cx="5525786" cy="3097413"/>
          </a:xfrm>
        </p:spPr>
        <p:txBody>
          <a:bodyPr anchor="b"/>
          <a:lstStyle>
            <a:lvl1pPr algn="l">
              <a:lnSpc>
                <a:spcPct val="80000"/>
              </a:lnSpc>
              <a:defRPr sz="48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373368" y="3456432"/>
            <a:ext cx="5491968" cy="731520"/>
          </a:xfrm>
        </p:spPr>
        <p:txBody>
          <a:bodyPr anchor="t">
            <a:noAutofit/>
          </a:bodyPr>
          <a:lstStyle>
            <a:lvl1pPr marL="0" indent="0" algn="l">
              <a:buNone/>
              <a:defRPr sz="1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Picture Placeholder 4">
            <a:extLst>
              <a:ext uri="{FF2B5EF4-FFF2-40B4-BE49-F238E27FC236}">
                <a16:creationId xmlns:a16="http://schemas.microsoft.com/office/drawing/2014/main" id="{3253E1D3-D1C0-6F46-AEF9-83DDFF735158}"/>
              </a:ext>
            </a:extLst>
          </p:cNvPr>
          <p:cNvSpPr>
            <a:spLocks noGrp="1"/>
          </p:cNvSpPr>
          <p:nvPr>
            <p:ph type="pic" sz="quarter" idx="10" hasCustomPrompt="1"/>
          </p:nvPr>
        </p:nvSpPr>
        <p:spPr>
          <a:xfrm>
            <a:off x="0" y="0"/>
            <a:ext cx="6096000" cy="6858000"/>
          </a:xfrm>
          <a:solidFill>
            <a:schemeClr val="bg1">
              <a:lumMod val="85000"/>
            </a:schemeClr>
          </a:solidFill>
        </p:spPr>
        <p:txBody>
          <a:bodyPr/>
          <a:lstStyle>
            <a:lvl1pPr>
              <a:defRPr sz="1400"/>
            </a:lvl1pPr>
          </a:lstStyle>
          <a:p>
            <a:r>
              <a:rPr lang="en-US" dirty="0"/>
              <a:t>Picture here. Place photo credit on top of picture.</a:t>
            </a:r>
          </a:p>
        </p:txBody>
      </p:sp>
      <p:pic>
        <p:nvPicPr>
          <p:cNvPr id="8" name="Picture 7">
            <a:extLst>
              <a:ext uri="{FF2B5EF4-FFF2-40B4-BE49-F238E27FC236}">
                <a16:creationId xmlns:a16="http://schemas.microsoft.com/office/drawing/2014/main" id="{4243F010-B815-C047-B033-19B08A503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5156" y="6180924"/>
            <a:ext cx="1424634" cy="533089"/>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 White Background Left Arrow">
    <p:spTree>
      <p:nvGrpSpPr>
        <p:cNvPr id="1" name=""/>
        <p:cNvGrpSpPr/>
        <p:nvPr/>
      </p:nvGrpSpPr>
      <p:grpSpPr>
        <a:xfrm>
          <a:off x="0" y="0"/>
          <a:ext cx="0" cy="0"/>
          <a:chOff x="0" y="0"/>
          <a:chExt cx="0" cy="0"/>
        </a:xfrm>
      </p:grpSpPr>
      <p:sp>
        <p:nvSpPr>
          <p:cNvPr id="4" name="Rectangle 3"/>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charset="0"/>
            </a:endParaRPr>
          </a:p>
        </p:txBody>
      </p:sp>
      <p:sp>
        <p:nvSpPr>
          <p:cNvPr id="2" name="Title 1"/>
          <p:cNvSpPr>
            <a:spLocks noGrp="1"/>
          </p:cNvSpPr>
          <p:nvPr>
            <p:ph type="ctrTitle"/>
          </p:nvPr>
        </p:nvSpPr>
        <p:spPr>
          <a:xfrm>
            <a:off x="6350302" y="355600"/>
            <a:ext cx="5525786" cy="3097413"/>
          </a:xfrm>
        </p:spPr>
        <p:txBody>
          <a:bodyPr anchor="b">
            <a:noAutofit/>
          </a:bodyPr>
          <a:lstStyle>
            <a:lvl1pPr algn="l">
              <a:lnSpc>
                <a:spcPct val="80000"/>
              </a:lnSpc>
              <a:defRPr sz="48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373368" y="3456432"/>
            <a:ext cx="5491968" cy="731520"/>
          </a:xfrm>
        </p:spPr>
        <p:txBody>
          <a:bodyPr anchor="t">
            <a:noAutofit/>
          </a:bodyPr>
          <a:lstStyle>
            <a:lvl1pPr marL="0" indent="0" algn="l">
              <a:buNone/>
              <a:defRPr sz="1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4243F010-B815-C047-B033-19B08A503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3024" y="6180924"/>
            <a:ext cx="1428898" cy="533089"/>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62933"/>
          <a:stretch/>
        </p:blipFill>
        <p:spPr>
          <a:xfrm rot="16200000">
            <a:off x="50444" y="2541005"/>
            <a:ext cx="5880101" cy="2753890"/>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 White Background Left Data Arrow">
    <p:spTree>
      <p:nvGrpSpPr>
        <p:cNvPr id="1" name=""/>
        <p:cNvGrpSpPr/>
        <p:nvPr/>
      </p:nvGrpSpPr>
      <p:grpSpPr>
        <a:xfrm>
          <a:off x="0" y="0"/>
          <a:ext cx="0" cy="0"/>
          <a:chOff x="0" y="0"/>
          <a:chExt cx="0" cy="0"/>
        </a:xfrm>
      </p:grpSpPr>
      <p:sp>
        <p:nvSpPr>
          <p:cNvPr id="4" name="Rectangle 3"/>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charset="0"/>
            </a:endParaRPr>
          </a:p>
        </p:txBody>
      </p:sp>
      <p:sp>
        <p:nvSpPr>
          <p:cNvPr id="2" name="Title 1"/>
          <p:cNvSpPr>
            <a:spLocks noGrp="1"/>
          </p:cNvSpPr>
          <p:nvPr>
            <p:ph type="ctrTitle"/>
          </p:nvPr>
        </p:nvSpPr>
        <p:spPr>
          <a:xfrm>
            <a:off x="6350302" y="355600"/>
            <a:ext cx="5525786" cy="3097413"/>
          </a:xfrm>
        </p:spPr>
        <p:txBody>
          <a:bodyPr anchor="b">
            <a:noAutofit/>
          </a:bodyPr>
          <a:lstStyle>
            <a:lvl1pPr algn="l">
              <a:lnSpc>
                <a:spcPct val="80000"/>
              </a:lnSpc>
              <a:defRPr sz="48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373368" y="3456432"/>
            <a:ext cx="5491968" cy="731520"/>
          </a:xfrm>
        </p:spPr>
        <p:txBody>
          <a:bodyPr anchor="t">
            <a:noAutofit/>
          </a:bodyPr>
          <a:lstStyle>
            <a:lvl1pPr marL="0" indent="0" algn="l">
              <a:buNone/>
              <a:defRPr sz="1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4243F010-B815-C047-B033-19B08A503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3024" y="6180924"/>
            <a:ext cx="1428898" cy="533089"/>
          </a:xfrm>
          <a:prstGeom prst="rect">
            <a:avLst/>
          </a:prstGeom>
        </p:spPr>
      </p:pic>
      <p:sp>
        <p:nvSpPr>
          <p:cNvPr id="9" name="TextBox 8"/>
          <p:cNvSpPr txBox="1"/>
          <p:nvPr userDrawn="1"/>
        </p:nvSpPr>
        <p:spPr>
          <a:xfrm>
            <a:off x="-330200" y="2802467"/>
            <a:ext cx="184731" cy="369332"/>
          </a:xfrm>
          <a:prstGeom prst="rect">
            <a:avLst/>
          </a:prstGeom>
          <a:noFill/>
        </p:spPr>
        <p:txBody>
          <a:bodyPr wrap="none" rtlCol="0">
            <a:noAutofit/>
          </a:bodyPr>
          <a:lstStyle/>
          <a:p>
            <a:endParaRPr lang="en-US" b="0" i="0" dirty="0">
              <a:latin typeface="Arial"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6687" y="1109133"/>
            <a:ext cx="4835094" cy="4278816"/>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White Background Light Bulb">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charset="0"/>
            </a:endParaRPr>
          </a:p>
        </p:txBody>
      </p:sp>
      <p:sp>
        <p:nvSpPr>
          <p:cNvPr id="2" name="Title 1"/>
          <p:cNvSpPr>
            <a:spLocks noGrp="1"/>
          </p:cNvSpPr>
          <p:nvPr>
            <p:ph type="ctrTitle"/>
          </p:nvPr>
        </p:nvSpPr>
        <p:spPr>
          <a:xfrm>
            <a:off x="310134" y="355600"/>
            <a:ext cx="5525786" cy="3097413"/>
          </a:xfrm>
        </p:spPr>
        <p:txBody>
          <a:bodyPr anchor="b">
            <a:noAutofit/>
          </a:bodyPr>
          <a:lstStyle>
            <a:lvl1pPr algn="l">
              <a:lnSpc>
                <a:spcPct val="80000"/>
              </a:lnSpc>
              <a:defRPr sz="48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329184" y="3456432"/>
            <a:ext cx="5525786" cy="731520"/>
          </a:xfrm>
        </p:spPr>
        <p:txBody>
          <a:bodyPr anchor="t">
            <a:noAutofit/>
          </a:bodyPr>
          <a:lstStyle>
            <a:lvl1pPr marL="0" indent="0" algn="l">
              <a:buNone/>
              <a:defRPr sz="1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Box 8"/>
          <p:cNvSpPr txBox="1"/>
          <p:nvPr userDrawn="1"/>
        </p:nvSpPr>
        <p:spPr>
          <a:xfrm>
            <a:off x="-330200" y="2802467"/>
            <a:ext cx="184731" cy="369332"/>
          </a:xfrm>
          <a:prstGeom prst="rect">
            <a:avLst/>
          </a:prstGeom>
          <a:noFill/>
        </p:spPr>
        <p:txBody>
          <a:bodyPr wrap="none" rtlCol="0">
            <a:noAutofit/>
          </a:bodyPr>
          <a:lstStyle/>
          <a:p>
            <a:endParaRPr lang="en-US" b="0" i="0" dirty="0">
              <a:latin typeface="Arial" charset="0"/>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50234" y="0"/>
            <a:ext cx="3576199" cy="5084064"/>
          </a:xfrm>
          <a:prstGeom prst="rect">
            <a:avLst/>
          </a:prstGeom>
        </p:spPr>
      </p:pic>
      <p:pic>
        <p:nvPicPr>
          <p:cNvPr id="11" name="Picture 10">
            <a:extLst>
              <a:ext uri="{FF2B5EF4-FFF2-40B4-BE49-F238E27FC236}">
                <a16:creationId xmlns:a16="http://schemas.microsoft.com/office/drawing/2014/main" id="{4243F010-B815-C047-B033-19B08A5031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25156" y="6180924"/>
            <a:ext cx="1424634" cy="533089"/>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White Background Data Symbol">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Arial" charset="0"/>
            </a:endParaRPr>
          </a:p>
        </p:txBody>
      </p:sp>
      <p:sp>
        <p:nvSpPr>
          <p:cNvPr id="2" name="Title 1"/>
          <p:cNvSpPr>
            <a:spLocks noGrp="1"/>
          </p:cNvSpPr>
          <p:nvPr>
            <p:ph type="ctrTitle"/>
          </p:nvPr>
        </p:nvSpPr>
        <p:spPr>
          <a:xfrm>
            <a:off x="310896" y="355600"/>
            <a:ext cx="5525786" cy="3097413"/>
          </a:xfrm>
        </p:spPr>
        <p:txBody>
          <a:bodyPr anchor="b">
            <a:noAutofit/>
          </a:bodyPr>
          <a:lstStyle>
            <a:lvl1pPr algn="l">
              <a:lnSpc>
                <a:spcPct val="80000"/>
              </a:lnSpc>
              <a:defRPr sz="48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329184" y="3456432"/>
            <a:ext cx="5491968" cy="731520"/>
          </a:xfrm>
        </p:spPr>
        <p:txBody>
          <a:bodyPr anchor="t">
            <a:noAutofit/>
          </a:bodyPr>
          <a:lstStyle>
            <a:lvl1pPr marL="0" indent="0" algn="l">
              <a:buNone/>
              <a:defRPr sz="1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Box 8"/>
          <p:cNvSpPr txBox="1"/>
          <p:nvPr userDrawn="1"/>
        </p:nvSpPr>
        <p:spPr>
          <a:xfrm>
            <a:off x="-330200" y="2802467"/>
            <a:ext cx="184731" cy="369332"/>
          </a:xfrm>
          <a:prstGeom prst="rect">
            <a:avLst/>
          </a:prstGeom>
          <a:noFill/>
        </p:spPr>
        <p:txBody>
          <a:bodyPr wrap="none" rtlCol="0">
            <a:noAutofit/>
          </a:bodyPr>
          <a:lstStyle/>
          <a:p>
            <a:endParaRPr lang="en-US" b="0" i="0" dirty="0">
              <a:latin typeface="Arial"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87167" y="1219200"/>
            <a:ext cx="3650551" cy="5638799"/>
          </a:xfrm>
          <a:prstGeom prst="rect">
            <a:avLst/>
          </a:prstGeom>
        </p:spPr>
      </p:pic>
      <p:pic>
        <p:nvPicPr>
          <p:cNvPr id="10" name="Picture 9">
            <a:extLst>
              <a:ext uri="{FF2B5EF4-FFF2-40B4-BE49-F238E27FC236}">
                <a16:creationId xmlns:a16="http://schemas.microsoft.com/office/drawing/2014/main" id="{4243F010-B815-C047-B033-19B08A5031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25156" y="6180924"/>
            <a:ext cx="1424634" cy="533089"/>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Backgrou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07523" y="177801"/>
            <a:ext cx="10836728" cy="2607330"/>
          </a:xfrm>
        </p:spPr>
        <p:txBody>
          <a:bodyPr anchor="b">
            <a:noAutofit/>
          </a:bodyPr>
          <a:lstStyle>
            <a:lvl1pPr algn="l">
              <a:lnSpc>
                <a:spcPct val="80000"/>
              </a:lnSpc>
              <a:defRPr sz="6000">
                <a:solidFill>
                  <a:schemeClr val="tx2"/>
                </a:solidFill>
              </a:defRPr>
            </a:lvl1pPr>
          </a:lstStyle>
          <a:p>
            <a:r>
              <a:rPr lang="en-US" dirty="0"/>
              <a:t>Click to edit </a:t>
            </a:r>
            <a:br>
              <a:rPr lang="en-US" dirty="0"/>
            </a:br>
            <a:r>
              <a:rPr lang="en-US" dirty="0"/>
              <a:t>Master title style</a:t>
            </a:r>
          </a:p>
        </p:txBody>
      </p:sp>
      <p:sp>
        <p:nvSpPr>
          <p:cNvPr id="7" name="Subtitle 2"/>
          <p:cNvSpPr>
            <a:spLocks noGrp="1"/>
          </p:cNvSpPr>
          <p:nvPr>
            <p:ph type="subTitle" idx="1"/>
          </p:nvPr>
        </p:nvSpPr>
        <p:spPr>
          <a:xfrm>
            <a:off x="329184" y="2797832"/>
            <a:ext cx="10834117" cy="731520"/>
          </a:xfrm>
        </p:spPr>
        <p:txBody>
          <a:bodyPr anchor="t">
            <a:noAutofit/>
          </a:bodyPr>
          <a:lstStyle>
            <a:lvl1pPr marL="0" indent="0" algn="l">
              <a:buNone/>
              <a:defRPr sz="16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56F1E21B-03CE-024B-AAB6-5DE166D235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17691" y="5737814"/>
            <a:ext cx="2321683" cy="868759"/>
          </a:xfrm>
          <a:prstGeom prst="rect">
            <a:avLst/>
          </a:prstGeom>
        </p:spPr>
      </p:pic>
      <p:sp>
        <p:nvSpPr>
          <p:cNvPr id="9" name="Date Placeholder 2"/>
          <p:cNvSpPr>
            <a:spLocks noGrp="1"/>
          </p:cNvSpPr>
          <p:nvPr>
            <p:ph type="dt" idx="10"/>
          </p:nvPr>
        </p:nvSpPr>
        <p:spPr>
          <a:xfrm>
            <a:off x="326572" y="4019440"/>
            <a:ext cx="3508827" cy="400160"/>
          </a:xfrm>
          <a:prstGeom prst="rect">
            <a:avLst/>
          </a:prstGeom>
        </p:spPr>
        <p:txBody>
          <a:bodyPr vert="horz" lIns="0" tIns="0" rIns="0" bIns="0" rtlCol="0">
            <a:noAutofit/>
          </a:bodyPr>
          <a:lstStyle>
            <a:lvl1pPr algn="l">
              <a:defRPr sz="1200" b="1" i="0">
                <a:solidFill>
                  <a:schemeClr val="tx1"/>
                </a:solidFill>
                <a:latin typeface="Proxima Nova Regular" charset="0"/>
              </a:defRPr>
            </a:lvl1pPr>
          </a:lstStyle>
          <a:p>
            <a:endParaRPr lang="en-US" dirty="0"/>
          </a:p>
        </p:txBody>
      </p:sp>
      <p:sp>
        <p:nvSpPr>
          <p:cNvPr id="10" name="TextBox 9"/>
          <p:cNvSpPr txBox="1"/>
          <p:nvPr userDrawn="1"/>
        </p:nvSpPr>
        <p:spPr>
          <a:xfrm>
            <a:off x="225631" y="5737814"/>
            <a:ext cx="2363189" cy="646331"/>
          </a:xfrm>
          <a:prstGeom prst="rect">
            <a:avLst/>
          </a:prstGeom>
          <a:noFill/>
        </p:spPr>
        <p:txBody>
          <a:bodyPr wrap="square" rtlCol="0">
            <a:spAutoFit/>
          </a:bodyPr>
          <a:lstStyle/>
          <a:p>
            <a:r>
              <a:rPr lang="en-US" sz="900" b="0" i="0" dirty="0">
                <a:solidFill>
                  <a:schemeClr val="tx1"/>
                </a:solidFill>
                <a:latin typeface="Arial" charset="0"/>
              </a:rPr>
              <a:t>The Financial</a:t>
            </a:r>
            <a:r>
              <a:rPr lang="en-US" sz="900" b="0" i="0" baseline="0" dirty="0">
                <a:solidFill>
                  <a:schemeClr val="tx1"/>
                </a:solidFill>
                <a:latin typeface="Arial" charset="0"/>
              </a:rPr>
              <a:t> and </a:t>
            </a:r>
            <a:br>
              <a:rPr lang="en-US" sz="900" b="0" i="0" baseline="0" dirty="0">
                <a:solidFill>
                  <a:schemeClr val="tx1"/>
                </a:solidFill>
                <a:latin typeface="Arial" charset="0"/>
              </a:rPr>
            </a:br>
            <a:r>
              <a:rPr lang="en-US" sz="900" b="0" i="0" baseline="0" dirty="0">
                <a:solidFill>
                  <a:schemeClr val="tx1"/>
                </a:solidFill>
                <a:latin typeface="Arial" charset="0"/>
              </a:rPr>
              <a:t>Risk business of</a:t>
            </a:r>
            <a:br>
              <a:rPr lang="en-US" sz="900" b="0" i="0" baseline="0" dirty="0">
                <a:solidFill>
                  <a:schemeClr val="tx1"/>
                </a:solidFill>
                <a:latin typeface="Arial" charset="0"/>
              </a:rPr>
            </a:br>
            <a:r>
              <a:rPr lang="en-US" sz="900" b="0" i="0" baseline="0" dirty="0">
                <a:solidFill>
                  <a:schemeClr val="tx1"/>
                </a:solidFill>
                <a:latin typeface="Arial" charset="0"/>
              </a:rPr>
              <a:t>Thomson Reuters</a:t>
            </a:r>
            <a:br>
              <a:rPr lang="en-US" sz="900" b="0" i="0" baseline="0" dirty="0">
                <a:solidFill>
                  <a:schemeClr val="tx1"/>
                </a:solidFill>
                <a:latin typeface="Arial" charset="0"/>
              </a:rPr>
            </a:br>
            <a:r>
              <a:rPr lang="en-US" sz="900" b="0" i="0" baseline="0" dirty="0">
                <a:solidFill>
                  <a:schemeClr val="tx1"/>
                </a:solidFill>
                <a:latin typeface="Arial" charset="0"/>
              </a:rPr>
              <a:t>is now Refinitiv.</a:t>
            </a:r>
          </a:p>
        </p:txBody>
      </p:sp>
    </p:spTree>
    <p:extLst>
      <p:ext uri="{BB962C8B-B14F-4D97-AF65-F5344CB8AC3E}">
        <p14:creationId xmlns:p14="http://schemas.microsoft.com/office/powerpoint/2010/main" val="40394484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head and Content 1-Col">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92607" y="1494697"/>
            <a:ext cx="11594592" cy="4572000"/>
          </a:xfrm>
        </p:spPr>
        <p:txBody>
          <a:bodyPr/>
          <a:lstStyle>
            <a:lvl1pPr marL="285750" marR="0" indent="-285750" algn="l" defTabSz="914400" rtl="0" eaLnBrk="1" fontAlgn="auto" latinLnBrk="0" hangingPunct="1">
              <a:lnSpc>
                <a:spcPct val="100000"/>
              </a:lnSpc>
              <a:spcBef>
                <a:spcPts val="0"/>
              </a:spcBef>
              <a:spcAft>
                <a:spcPts val="600"/>
              </a:spcAft>
              <a:buClrTx/>
              <a:buSzTx/>
              <a:buFont typeface="Arial" charset="0"/>
              <a:buChar char="•"/>
              <a:tabLst/>
              <a:defRPr sz="1600" b="0" i="0">
                <a:latin typeface="Arial" charset="0"/>
              </a:defRPr>
            </a:lvl1pPr>
            <a:lvl2pPr marL="0" marR="0" indent="0" algn="l" defTabSz="914400" rtl="0" eaLnBrk="1" fontAlgn="auto" latinLnBrk="0" hangingPunct="1">
              <a:lnSpc>
                <a:spcPct val="100000"/>
              </a:lnSpc>
              <a:spcBef>
                <a:spcPts val="0"/>
              </a:spcBef>
              <a:spcAft>
                <a:spcPts val="600"/>
              </a:spcAft>
              <a:buClrTx/>
              <a:buSzTx/>
              <a:buFont typeface="System Font Regular"/>
              <a:buNone/>
              <a:tabLst/>
              <a:defRPr sz="1600" b="0" i="0">
                <a:latin typeface="Arial" charset="0"/>
              </a:defRPr>
            </a:lvl2pPr>
            <a:lvl3pPr marL="342900" marR="0" indent="-171450" algn="l" defTabSz="914400" rtl="0" eaLnBrk="1" fontAlgn="auto" latinLnBrk="0" hangingPunct="1">
              <a:lnSpc>
                <a:spcPct val="100000"/>
              </a:lnSpc>
              <a:spcBef>
                <a:spcPts val="0"/>
              </a:spcBef>
              <a:spcAft>
                <a:spcPts val="600"/>
              </a:spcAft>
              <a:buClrTx/>
              <a:buSzTx/>
              <a:buFont typeface="System Font Regular"/>
              <a:buChar char="–"/>
              <a:tabLst/>
              <a:defRPr sz="1600" b="0" i="0">
                <a:latin typeface="Arial" charset="0"/>
              </a:defRPr>
            </a:lvl3pPr>
            <a:lvl4pPr marL="514350" marR="0" indent="-171450" algn="l" defTabSz="914400" rtl="0" eaLnBrk="1" fontAlgn="auto" latinLnBrk="0" hangingPunct="1">
              <a:lnSpc>
                <a:spcPct val="100000"/>
              </a:lnSpc>
              <a:spcBef>
                <a:spcPts val="0"/>
              </a:spcBef>
              <a:spcAft>
                <a:spcPts val="600"/>
              </a:spcAft>
              <a:buClrTx/>
              <a:buSzTx/>
              <a:buFont typeface="System Font Regular"/>
              <a:buChar char="–"/>
              <a:tabLst/>
              <a:defRPr b="0" i="0">
                <a:latin typeface="Arial" charset="0"/>
              </a:defRPr>
            </a:lvl4pPr>
            <a:lvl5pPr marL="685800" marR="0" indent="-171450" algn="l" defTabSz="914400" rtl="0" eaLnBrk="1" fontAlgn="auto" latinLnBrk="0" hangingPunct="1">
              <a:lnSpc>
                <a:spcPct val="100000"/>
              </a:lnSpc>
              <a:spcBef>
                <a:spcPts val="0"/>
              </a:spcBef>
              <a:spcAft>
                <a:spcPts val="600"/>
              </a:spcAft>
              <a:buClrTx/>
              <a:buSzTx/>
              <a:buFont typeface="System Font Regular"/>
              <a:buChar char="–"/>
              <a:tabLst/>
              <a:defRPr b="0" i="0">
                <a:latin typeface="Arial" charset="0"/>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Edit Master text styles</a:t>
            </a:r>
          </a:p>
          <a:p>
            <a:pPr marL="171450" marR="0" lvl="1" indent="-171450" algn="l" defTabSz="914400" rtl="0" eaLnBrk="1" fontAlgn="auto" latinLnBrk="0" hangingPunct="1">
              <a:lnSpc>
                <a:spcPct val="100000"/>
              </a:lnSpc>
              <a:spcBef>
                <a:spcPts val="0"/>
              </a:spcBef>
              <a:spcAft>
                <a:spcPts val="600"/>
              </a:spcAft>
              <a:buClrTx/>
              <a:buSzTx/>
              <a:buFont typeface="System Font Regular"/>
              <a:buChar char="–"/>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Second level</a:t>
            </a:r>
          </a:p>
          <a:p>
            <a:pPr marL="342900" marR="0" lvl="2" indent="-171450" algn="l" defTabSz="914400" rtl="0" eaLnBrk="1" fontAlgn="auto" latinLnBrk="0" hangingPunct="1">
              <a:lnSpc>
                <a:spcPct val="100000"/>
              </a:lnSpc>
              <a:spcBef>
                <a:spcPts val="0"/>
              </a:spcBef>
              <a:spcAft>
                <a:spcPts val="600"/>
              </a:spcAft>
              <a:buClrTx/>
              <a:buSzTx/>
              <a:buFont typeface="System Font Regular"/>
              <a:buChar char="–"/>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Third level</a:t>
            </a:r>
          </a:p>
          <a:p>
            <a:pPr marL="514350" marR="0" lvl="3" indent="-171450" algn="l" defTabSz="914400" rtl="0" eaLnBrk="1" fontAlgn="auto" latinLnBrk="0" hangingPunct="1">
              <a:lnSpc>
                <a:spcPct val="100000"/>
              </a:lnSpc>
              <a:spcBef>
                <a:spcPts val="0"/>
              </a:spcBef>
              <a:spcAft>
                <a:spcPts val="600"/>
              </a:spcAft>
              <a:buClrTx/>
              <a:buSzTx/>
              <a:buFont typeface="System Font Regular"/>
              <a:buChar char="–"/>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Fourth level</a:t>
            </a:r>
          </a:p>
          <a:p>
            <a:pPr marL="685800" marR="0" lvl="4" indent="-171450" algn="l" defTabSz="914400" rtl="0" eaLnBrk="1" fontAlgn="auto" latinLnBrk="0" hangingPunct="1">
              <a:lnSpc>
                <a:spcPct val="100000"/>
              </a:lnSpc>
              <a:spcBef>
                <a:spcPts val="0"/>
              </a:spcBef>
              <a:spcAft>
                <a:spcPts val="600"/>
              </a:spcAft>
              <a:buClrTx/>
              <a:buSzTx/>
              <a:buFont typeface="System Font Regular"/>
              <a:buChar char="–"/>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Fifth level</a:t>
            </a:r>
          </a:p>
        </p:txBody>
      </p:sp>
      <p:sp>
        <p:nvSpPr>
          <p:cNvPr id="8" name="Footer Placeholder 7"/>
          <p:cNvSpPr>
            <a:spLocks noGrp="1"/>
          </p:cNvSpPr>
          <p:nvPr>
            <p:ph type="ftr" sz="quarter" idx="11"/>
          </p:nvPr>
        </p:nvSpPr>
        <p:spPr/>
        <p:txBody>
          <a:bodyPr/>
          <a:lstStyle/>
          <a:p>
            <a:r>
              <a:rPr lang="en-US" dirty="0" err="1"/>
              <a:t>Refintiiv</a:t>
            </a:r>
            <a:r>
              <a:rPr lang="en-US" dirty="0"/>
              <a:t> </a:t>
            </a:r>
            <a:r>
              <a:rPr lang="en-US" dirty="0" err="1"/>
              <a:t>MarketPsych</a:t>
            </a:r>
            <a:r>
              <a:rPr lang="en-US" dirty="0"/>
              <a:t> Analytics - INTERNAL ONLY</a:t>
            </a:r>
          </a:p>
        </p:txBody>
      </p:sp>
      <p:sp>
        <p:nvSpPr>
          <p:cNvPr id="7" name="Title 1"/>
          <p:cNvSpPr>
            <a:spLocks noGrp="1"/>
          </p:cNvSpPr>
          <p:nvPr>
            <p:ph type="title"/>
          </p:nvPr>
        </p:nvSpPr>
        <p:spPr>
          <a:xfrm>
            <a:off x="292609" y="310897"/>
            <a:ext cx="11594592" cy="352315"/>
          </a:xfrm>
        </p:spPr>
        <p:txBody>
          <a:bodyPr/>
          <a:lstStyle>
            <a:lvl1pPr>
              <a:defRPr>
                <a:solidFill>
                  <a:schemeClr val="tx2"/>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EA780704-18EC-CC4B-B26F-DE1A4800B0B1}"/>
              </a:ext>
            </a:extLst>
          </p:cNvPr>
          <p:cNvSpPr>
            <a:spLocks noGrp="1"/>
          </p:cNvSpPr>
          <p:nvPr>
            <p:ph type="body" idx="13"/>
          </p:nvPr>
        </p:nvSpPr>
        <p:spPr>
          <a:xfrm>
            <a:off x="296862" y="663212"/>
            <a:ext cx="11594592" cy="321710"/>
          </a:xfrm>
        </p:spPr>
        <p:txBody>
          <a:bodyPr vert="horz" lIns="0" tIns="0" rIns="0" bIns="0" rtlCol="0" anchor="t" anchorCtr="0">
            <a:noAutofit/>
          </a:bodyPr>
          <a:lstStyle>
            <a:lvl1pPr>
              <a:defRPr lang="en-US" sz="1200" b="1" i="0" dirty="0" smtClean="0">
                <a:solidFill>
                  <a:schemeClr val="tx1"/>
                </a:solidFill>
                <a:latin typeface="Arial Bold" charset="0"/>
                <a:ea typeface="Arial Bold" charset="0"/>
                <a:cs typeface="Arial Bold" charset="0"/>
              </a:defRPr>
            </a:lvl1pPr>
          </a:lstStyle>
          <a:p>
            <a:pPr lvl="0">
              <a:lnSpc>
                <a:spcPct val="90000"/>
              </a:lnSpc>
              <a:spcBef>
                <a:spcPct val="0"/>
              </a:spcBef>
            </a:pPr>
            <a:r>
              <a:rPr lang="en-US" dirty="0"/>
              <a:t>Click to edit Master text styles</a:t>
            </a:r>
          </a:p>
        </p:txBody>
      </p:sp>
      <p:cxnSp>
        <p:nvCxnSpPr>
          <p:cNvPr id="4" name="Straight Connector 3"/>
          <p:cNvCxnSpPr/>
          <p:nvPr userDrawn="1"/>
        </p:nvCxnSpPr>
        <p:spPr>
          <a:xfrm>
            <a:off x="292607" y="1401763"/>
            <a:ext cx="1160253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60859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Col">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err="1"/>
              <a:t>Refintiiv</a:t>
            </a:r>
            <a:r>
              <a:rPr lang="en-US" dirty="0"/>
              <a:t> </a:t>
            </a:r>
            <a:r>
              <a:rPr lang="en-US" dirty="0" err="1"/>
              <a:t>MarketPsych</a:t>
            </a:r>
            <a:r>
              <a:rPr lang="en-US" dirty="0"/>
              <a:t> Analytics - INTERNAL ONLY</a:t>
            </a:r>
          </a:p>
        </p:txBody>
      </p:sp>
      <p:sp>
        <p:nvSpPr>
          <p:cNvPr id="7" name="Title 1"/>
          <p:cNvSpPr>
            <a:spLocks noGrp="1"/>
          </p:cNvSpPr>
          <p:nvPr>
            <p:ph type="title"/>
          </p:nvPr>
        </p:nvSpPr>
        <p:spPr>
          <a:xfrm>
            <a:off x="292609" y="310896"/>
            <a:ext cx="11594592" cy="391837"/>
          </a:xfrm>
        </p:spPr>
        <p:txBody>
          <a:bodyPr/>
          <a:lstStyle>
            <a:lvl1pPr>
              <a:defRPr>
                <a:solidFill>
                  <a:schemeClr val="tx2"/>
                </a:solidFill>
              </a:defRPr>
            </a:lvl1pPr>
          </a:lstStyle>
          <a:p>
            <a:r>
              <a:rPr lang="en-US"/>
              <a:t>Click to edit Master title style</a:t>
            </a:r>
            <a:endParaRPr lang="en-US" dirty="0"/>
          </a:p>
        </p:txBody>
      </p:sp>
      <p:sp>
        <p:nvSpPr>
          <p:cNvPr id="9" name="Content Placeholder 2"/>
          <p:cNvSpPr>
            <a:spLocks noGrp="1"/>
          </p:cNvSpPr>
          <p:nvPr>
            <p:ph idx="1" hasCustomPrompt="1"/>
          </p:nvPr>
        </p:nvSpPr>
        <p:spPr>
          <a:xfrm>
            <a:off x="292607" y="1494697"/>
            <a:ext cx="11594592" cy="4572000"/>
          </a:xfrm>
        </p:spPr>
        <p:txBody>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b="0" i="0">
                <a:latin typeface="Arial" charset="0"/>
              </a:defRPr>
            </a:lvl1pPr>
            <a:lvl2pPr marL="171450" marR="0" indent="-171450" algn="l" defTabSz="914400" rtl="0" eaLnBrk="1" fontAlgn="auto" latinLnBrk="0" hangingPunct="1">
              <a:lnSpc>
                <a:spcPct val="100000"/>
              </a:lnSpc>
              <a:spcBef>
                <a:spcPts val="0"/>
              </a:spcBef>
              <a:spcAft>
                <a:spcPts val="600"/>
              </a:spcAft>
              <a:buClrTx/>
              <a:buSzTx/>
              <a:buFont typeface="System Font Regular"/>
              <a:buChar char="–"/>
              <a:tabLst/>
              <a:defRPr b="0" i="0">
                <a:latin typeface="Arial" charset="0"/>
              </a:defRPr>
            </a:lvl2pPr>
            <a:lvl3pPr marL="342900" marR="0" indent="-171450" algn="l" defTabSz="914400" rtl="0" eaLnBrk="1" fontAlgn="auto" latinLnBrk="0" hangingPunct="1">
              <a:lnSpc>
                <a:spcPct val="100000"/>
              </a:lnSpc>
              <a:spcBef>
                <a:spcPts val="0"/>
              </a:spcBef>
              <a:spcAft>
                <a:spcPts val="600"/>
              </a:spcAft>
              <a:buClrTx/>
              <a:buSzTx/>
              <a:buFont typeface="System Font Regular"/>
              <a:buChar char="–"/>
              <a:tabLst/>
              <a:defRPr b="0" i="0">
                <a:latin typeface="Arial" charset="0"/>
              </a:defRPr>
            </a:lvl3pPr>
            <a:lvl4pPr marL="514350" marR="0" indent="-171450" algn="l" defTabSz="914400" rtl="0" eaLnBrk="1" fontAlgn="auto" latinLnBrk="0" hangingPunct="1">
              <a:lnSpc>
                <a:spcPct val="100000"/>
              </a:lnSpc>
              <a:spcBef>
                <a:spcPts val="0"/>
              </a:spcBef>
              <a:spcAft>
                <a:spcPts val="600"/>
              </a:spcAft>
              <a:buClrTx/>
              <a:buSzTx/>
              <a:buFont typeface="System Font Regular"/>
              <a:buChar char="–"/>
              <a:tabLst/>
              <a:defRPr b="0" i="0">
                <a:latin typeface="Arial" charset="0"/>
              </a:defRPr>
            </a:lvl4pPr>
            <a:lvl5pPr marL="685800" marR="0" indent="-171450" algn="l" defTabSz="914400" rtl="0" eaLnBrk="1" fontAlgn="auto" latinLnBrk="0" hangingPunct="1">
              <a:lnSpc>
                <a:spcPct val="100000"/>
              </a:lnSpc>
              <a:spcBef>
                <a:spcPts val="0"/>
              </a:spcBef>
              <a:spcAft>
                <a:spcPts val="600"/>
              </a:spcAft>
              <a:buClrTx/>
              <a:buSzTx/>
              <a:buFont typeface="System Font Regular"/>
              <a:buChar char="–"/>
              <a:tabLst/>
              <a:defRPr b="0" i="0">
                <a:latin typeface="Arial" charset="0"/>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Edit Master text styles</a:t>
            </a:r>
          </a:p>
          <a:p>
            <a:pPr marL="171450" marR="0" lvl="1" indent="-171450" algn="l" defTabSz="914400" rtl="0" eaLnBrk="1" fontAlgn="auto" latinLnBrk="0" hangingPunct="1">
              <a:lnSpc>
                <a:spcPct val="100000"/>
              </a:lnSpc>
              <a:spcBef>
                <a:spcPts val="0"/>
              </a:spcBef>
              <a:spcAft>
                <a:spcPts val="600"/>
              </a:spcAft>
              <a:buClrTx/>
              <a:buSzTx/>
              <a:buFont typeface="System Font Regular"/>
              <a:buChar char="–"/>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Second level</a:t>
            </a:r>
          </a:p>
          <a:p>
            <a:pPr marL="342900" marR="0" lvl="2" indent="-171450" algn="l" defTabSz="914400" rtl="0" eaLnBrk="1" fontAlgn="auto" latinLnBrk="0" hangingPunct="1">
              <a:lnSpc>
                <a:spcPct val="100000"/>
              </a:lnSpc>
              <a:spcBef>
                <a:spcPts val="0"/>
              </a:spcBef>
              <a:spcAft>
                <a:spcPts val="600"/>
              </a:spcAft>
              <a:buClrTx/>
              <a:buSzTx/>
              <a:buFont typeface="System Font Regular"/>
              <a:buChar char="–"/>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Third level</a:t>
            </a:r>
          </a:p>
          <a:p>
            <a:pPr marL="514350" marR="0" lvl="3" indent="-171450" algn="l" defTabSz="914400" rtl="0" eaLnBrk="1" fontAlgn="auto" latinLnBrk="0" hangingPunct="1">
              <a:lnSpc>
                <a:spcPct val="100000"/>
              </a:lnSpc>
              <a:spcBef>
                <a:spcPts val="0"/>
              </a:spcBef>
              <a:spcAft>
                <a:spcPts val="600"/>
              </a:spcAft>
              <a:buClrTx/>
              <a:buSzTx/>
              <a:buFont typeface="System Font Regular"/>
              <a:buChar char="–"/>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Fourth level</a:t>
            </a:r>
          </a:p>
          <a:p>
            <a:pPr marL="685800" marR="0" lvl="4" indent="-171450" algn="l" defTabSz="914400" rtl="0" eaLnBrk="1" fontAlgn="auto" latinLnBrk="0" hangingPunct="1">
              <a:lnSpc>
                <a:spcPct val="100000"/>
              </a:lnSpc>
              <a:spcBef>
                <a:spcPts val="0"/>
              </a:spcBef>
              <a:spcAft>
                <a:spcPts val="600"/>
              </a:spcAft>
              <a:buClrTx/>
              <a:buSzTx/>
              <a:buFont typeface="System Font Regular"/>
              <a:buChar char="–"/>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Fifth level</a:t>
            </a:r>
          </a:p>
        </p:txBody>
      </p:sp>
      <p:cxnSp>
        <p:nvCxnSpPr>
          <p:cNvPr id="6" name="Straight Connector 5"/>
          <p:cNvCxnSpPr/>
          <p:nvPr userDrawn="1"/>
        </p:nvCxnSpPr>
        <p:spPr>
          <a:xfrm>
            <a:off x="292607" y="1401763"/>
            <a:ext cx="1160253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927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head and Content 2-Co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2608" y="1494536"/>
            <a:ext cx="547725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7882" y="1494536"/>
            <a:ext cx="547725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1"/>
          </p:nvPr>
        </p:nvSpPr>
        <p:spPr/>
        <p:txBody>
          <a:bodyPr/>
          <a:lstStyle/>
          <a:p>
            <a:r>
              <a:rPr lang="en-US" dirty="0" err="1"/>
              <a:t>Refintiiv</a:t>
            </a:r>
            <a:r>
              <a:rPr lang="en-US" dirty="0"/>
              <a:t> </a:t>
            </a:r>
            <a:r>
              <a:rPr lang="en-US" dirty="0" err="1"/>
              <a:t>MarketPsych</a:t>
            </a:r>
            <a:r>
              <a:rPr lang="en-US" dirty="0"/>
              <a:t> Analytics - INTERNAL ONLY</a:t>
            </a:r>
          </a:p>
        </p:txBody>
      </p:sp>
      <p:sp>
        <p:nvSpPr>
          <p:cNvPr id="12" name="Title 1"/>
          <p:cNvSpPr>
            <a:spLocks noGrp="1"/>
          </p:cNvSpPr>
          <p:nvPr>
            <p:ph type="title"/>
          </p:nvPr>
        </p:nvSpPr>
        <p:spPr>
          <a:xfrm>
            <a:off x="292609" y="310897"/>
            <a:ext cx="11594592" cy="352315"/>
          </a:xfrm>
        </p:spPr>
        <p:txBody>
          <a:bodyPr/>
          <a:lstStyle>
            <a:lvl1pPr>
              <a:defRPr>
                <a:solidFill>
                  <a:schemeClr val="tx2"/>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EA780704-18EC-CC4B-B26F-DE1A4800B0B1}"/>
              </a:ext>
            </a:extLst>
          </p:cNvPr>
          <p:cNvSpPr>
            <a:spLocks noGrp="1"/>
          </p:cNvSpPr>
          <p:nvPr>
            <p:ph type="body" idx="13"/>
          </p:nvPr>
        </p:nvSpPr>
        <p:spPr>
          <a:xfrm>
            <a:off x="296862" y="663212"/>
            <a:ext cx="11594592" cy="321710"/>
          </a:xfrm>
        </p:spPr>
        <p:txBody>
          <a:bodyPr vert="horz" lIns="0" tIns="0" rIns="0" bIns="0" rtlCol="0" anchor="t" anchorCtr="0">
            <a:noAutofit/>
          </a:bodyPr>
          <a:lstStyle>
            <a:lvl1pPr>
              <a:defRPr lang="en-US" sz="1200" b="1" i="0" dirty="0" smtClean="0">
                <a:solidFill>
                  <a:schemeClr val="tx1"/>
                </a:solidFill>
                <a:latin typeface="Arial Bold" charset="0"/>
                <a:ea typeface="Arial Bold" charset="0"/>
                <a:cs typeface="Arial Bold" charset="0"/>
              </a:defRPr>
            </a:lvl1pPr>
          </a:lstStyle>
          <a:p>
            <a:pPr lvl="0">
              <a:lnSpc>
                <a:spcPct val="90000"/>
              </a:lnSpc>
              <a:spcBef>
                <a:spcPct val="0"/>
              </a:spcBef>
            </a:pPr>
            <a:r>
              <a:rPr lang="en-US" dirty="0"/>
              <a:t>Click to edit Master text styles</a:t>
            </a:r>
          </a:p>
        </p:txBody>
      </p:sp>
      <p:cxnSp>
        <p:nvCxnSpPr>
          <p:cNvPr id="9" name="Straight Connector 8"/>
          <p:cNvCxnSpPr/>
          <p:nvPr userDrawn="1"/>
        </p:nvCxnSpPr>
        <p:spPr>
          <a:xfrm>
            <a:off x="292607" y="1401763"/>
            <a:ext cx="547725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409944" y="1401763"/>
            <a:ext cx="547725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25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head and Content 3-Co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92608" y="1494536"/>
            <a:ext cx="3511296" cy="4572000"/>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346034" y="1494536"/>
            <a:ext cx="3511296" cy="4572000"/>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6D6585EC-1486-4F4F-A9D0-FFC149C3A177}"/>
              </a:ext>
            </a:extLst>
          </p:cNvPr>
          <p:cNvSpPr>
            <a:spLocks noGrp="1"/>
          </p:cNvSpPr>
          <p:nvPr>
            <p:ph sz="half" idx="10" hasCustomPrompt="1"/>
          </p:nvPr>
        </p:nvSpPr>
        <p:spPr>
          <a:xfrm>
            <a:off x="8383842" y="1494536"/>
            <a:ext cx="3511296" cy="4572000"/>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 name="Footer Placeholder 1"/>
          <p:cNvSpPr>
            <a:spLocks noGrp="1"/>
          </p:cNvSpPr>
          <p:nvPr>
            <p:ph type="ftr" sz="quarter" idx="12"/>
          </p:nvPr>
        </p:nvSpPr>
        <p:spPr/>
        <p:txBody>
          <a:bodyPr/>
          <a:lstStyle/>
          <a:p>
            <a:r>
              <a:rPr lang="en-US" dirty="0" err="1"/>
              <a:t>Refintiiv</a:t>
            </a:r>
            <a:r>
              <a:rPr lang="en-US" dirty="0"/>
              <a:t> </a:t>
            </a:r>
            <a:r>
              <a:rPr lang="en-US" dirty="0" err="1"/>
              <a:t>MarketPsych</a:t>
            </a:r>
            <a:r>
              <a:rPr lang="en-US" dirty="0"/>
              <a:t> Analytics - INTERNAL ONLY</a:t>
            </a:r>
          </a:p>
        </p:txBody>
      </p:sp>
      <p:sp>
        <p:nvSpPr>
          <p:cNvPr id="16" name="Title 1"/>
          <p:cNvSpPr>
            <a:spLocks noGrp="1"/>
          </p:cNvSpPr>
          <p:nvPr>
            <p:ph type="title"/>
          </p:nvPr>
        </p:nvSpPr>
        <p:spPr>
          <a:xfrm>
            <a:off x="292609" y="310897"/>
            <a:ext cx="11594592" cy="352315"/>
          </a:xfrm>
        </p:spPr>
        <p:txBody>
          <a:bodyPr/>
          <a:lstStyle>
            <a:lvl1pPr>
              <a:defRPr>
                <a:solidFill>
                  <a:schemeClr val="tx2"/>
                </a:solidFill>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EA780704-18EC-CC4B-B26F-DE1A4800B0B1}"/>
              </a:ext>
            </a:extLst>
          </p:cNvPr>
          <p:cNvSpPr>
            <a:spLocks noGrp="1"/>
          </p:cNvSpPr>
          <p:nvPr>
            <p:ph type="body" idx="13"/>
          </p:nvPr>
        </p:nvSpPr>
        <p:spPr>
          <a:xfrm>
            <a:off x="296862" y="663212"/>
            <a:ext cx="11594592" cy="321710"/>
          </a:xfrm>
        </p:spPr>
        <p:txBody>
          <a:bodyPr vert="horz" lIns="0" tIns="0" rIns="0" bIns="0" rtlCol="0" anchor="t" anchorCtr="0">
            <a:noAutofit/>
          </a:bodyPr>
          <a:lstStyle>
            <a:lvl1pPr>
              <a:defRPr lang="en-US" sz="1200" b="1" i="0" dirty="0" smtClean="0">
                <a:solidFill>
                  <a:schemeClr val="tx1"/>
                </a:solidFill>
                <a:latin typeface="Arial Bold" charset="0"/>
                <a:ea typeface="Arial Bold" charset="0"/>
                <a:cs typeface="Arial Bold" charset="0"/>
              </a:defRPr>
            </a:lvl1pPr>
          </a:lstStyle>
          <a:p>
            <a:pPr lvl="0">
              <a:lnSpc>
                <a:spcPct val="90000"/>
              </a:lnSpc>
              <a:spcBef>
                <a:spcPct val="0"/>
              </a:spcBef>
            </a:pPr>
            <a:r>
              <a:rPr lang="en-US" dirty="0"/>
              <a:t>Click to edit Master text styles</a:t>
            </a:r>
          </a:p>
        </p:txBody>
      </p:sp>
      <p:cxnSp>
        <p:nvCxnSpPr>
          <p:cNvPr id="11" name="Straight Connector 10"/>
          <p:cNvCxnSpPr/>
          <p:nvPr userDrawn="1"/>
        </p:nvCxnSpPr>
        <p:spPr>
          <a:xfrm>
            <a:off x="292607" y="1401763"/>
            <a:ext cx="35112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346034" y="1401763"/>
            <a:ext cx="35112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8375904" y="1401763"/>
            <a:ext cx="35112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1098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head, Light Text and Content 2-Co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92608" y="2453777"/>
            <a:ext cx="3511296" cy="3354356"/>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346034" y="2453777"/>
            <a:ext cx="3511296" cy="3354356"/>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6D6585EC-1486-4F4F-A9D0-FFC149C3A177}"/>
              </a:ext>
            </a:extLst>
          </p:cNvPr>
          <p:cNvSpPr>
            <a:spLocks noGrp="1"/>
          </p:cNvSpPr>
          <p:nvPr>
            <p:ph sz="half" idx="10" hasCustomPrompt="1"/>
          </p:nvPr>
        </p:nvSpPr>
        <p:spPr>
          <a:xfrm>
            <a:off x="8383842" y="2453777"/>
            <a:ext cx="3511296" cy="3354356"/>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 name="Footer Placeholder 1"/>
          <p:cNvSpPr>
            <a:spLocks noGrp="1"/>
          </p:cNvSpPr>
          <p:nvPr>
            <p:ph type="ftr" sz="quarter" idx="12"/>
          </p:nvPr>
        </p:nvSpPr>
        <p:spPr/>
        <p:txBody>
          <a:bodyPr>
            <a:noAutofit/>
          </a:bodyPr>
          <a:lstStyle/>
          <a:p>
            <a:r>
              <a:rPr lang="en-US" dirty="0" err="1"/>
              <a:t>Refintiiv</a:t>
            </a:r>
            <a:r>
              <a:rPr lang="en-US" dirty="0"/>
              <a:t> </a:t>
            </a:r>
            <a:r>
              <a:rPr lang="en-US" dirty="0" err="1"/>
              <a:t>MarketPsych</a:t>
            </a:r>
            <a:r>
              <a:rPr lang="en-US" dirty="0"/>
              <a:t> Analytics - INTERNAL ONLY</a:t>
            </a:r>
          </a:p>
        </p:txBody>
      </p:sp>
      <p:sp>
        <p:nvSpPr>
          <p:cNvPr id="8" name="Title 1"/>
          <p:cNvSpPr>
            <a:spLocks noGrp="1"/>
          </p:cNvSpPr>
          <p:nvPr>
            <p:ph type="title"/>
          </p:nvPr>
        </p:nvSpPr>
        <p:spPr>
          <a:xfrm>
            <a:off x="292609" y="310897"/>
            <a:ext cx="11594592" cy="352315"/>
          </a:xfrm>
        </p:spPr>
        <p:txBody>
          <a:bodyPr>
            <a:noAutofit/>
          </a:bodyPr>
          <a:lstStyle>
            <a:lvl1pPr>
              <a:defRPr>
                <a:solidFill>
                  <a:schemeClr val="tx2"/>
                </a:solidFill>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EA780704-18EC-CC4B-B26F-DE1A4800B0B1}"/>
              </a:ext>
            </a:extLst>
          </p:cNvPr>
          <p:cNvSpPr>
            <a:spLocks noGrp="1"/>
          </p:cNvSpPr>
          <p:nvPr>
            <p:ph type="body" idx="13"/>
          </p:nvPr>
        </p:nvSpPr>
        <p:spPr>
          <a:xfrm>
            <a:off x="296862" y="663212"/>
            <a:ext cx="11594592" cy="321710"/>
          </a:xfrm>
        </p:spPr>
        <p:txBody>
          <a:bodyPr vert="horz" lIns="0" tIns="0" rIns="0" bIns="0" rtlCol="0" anchor="t" anchorCtr="0">
            <a:noAutofit/>
          </a:bodyPr>
          <a:lstStyle>
            <a:lvl1pPr>
              <a:defRPr lang="en-US" sz="1200" b="1" i="0" dirty="0" smtClean="0">
                <a:solidFill>
                  <a:schemeClr val="tx1"/>
                </a:solidFill>
                <a:latin typeface="Arial Bold" charset="0"/>
                <a:ea typeface="Arial Bold" charset="0"/>
                <a:cs typeface="Arial Bold" charset="0"/>
              </a:defRPr>
            </a:lvl1pPr>
          </a:lstStyle>
          <a:p>
            <a:pPr lvl="0">
              <a:lnSpc>
                <a:spcPct val="90000"/>
              </a:lnSpc>
              <a:spcBef>
                <a:spcPct val="0"/>
              </a:spcBef>
            </a:pPr>
            <a:r>
              <a:rPr lang="en-US" dirty="0"/>
              <a:t>Click to edit Master text styles</a:t>
            </a:r>
          </a:p>
        </p:txBody>
      </p:sp>
      <p:sp>
        <p:nvSpPr>
          <p:cNvPr id="16" name="Text Placeholder 2">
            <a:extLst>
              <a:ext uri="{FF2B5EF4-FFF2-40B4-BE49-F238E27FC236}">
                <a16:creationId xmlns:a16="http://schemas.microsoft.com/office/drawing/2014/main" id="{FA853864-68BA-724A-9672-AE0DBBCFC96E}"/>
              </a:ext>
            </a:extLst>
          </p:cNvPr>
          <p:cNvSpPr>
            <a:spLocks noGrp="1"/>
          </p:cNvSpPr>
          <p:nvPr>
            <p:ph type="body" idx="14"/>
          </p:nvPr>
        </p:nvSpPr>
        <p:spPr>
          <a:xfrm>
            <a:off x="292608" y="1355633"/>
            <a:ext cx="11594592" cy="914400"/>
          </a:xfrm>
        </p:spPr>
        <p:txBody>
          <a:bodyPr vert="horz" lIns="0" tIns="0" rIns="0" bIns="0" rtlCol="0" anchor="t" anchorCtr="0">
            <a:noAutofit/>
          </a:bodyPr>
          <a:lstStyle>
            <a:lvl1pPr>
              <a:defRPr lang="en-US" sz="1600" b="0" i="0" dirty="0" smtClean="0">
                <a:solidFill>
                  <a:schemeClr val="tx1"/>
                </a:solidFill>
                <a:latin typeface="Arial" charset="0"/>
                <a:ea typeface="+mj-ea"/>
                <a:cs typeface="+mj-cs"/>
              </a:defRPr>
            </a:lvl1pPr>
          </a:lstStyle>
          <a:p>
            <a:pPr lvl="0">
              <a:lnSpc>
                <a:spcPct val="90000"/>
              </a:lnSpc>
              <a:spcBef>
                <a:spcPct val="0"/>
              </a:spcBef>
            </a:pPr>
            <a:r>
              <a:rPr lang="en-US" dirty="0"/>
              <a:t>Click to edit Master text styles</a:t>
            </a:r>
          </a:p>
        </p:txBody>
      </p:sp>
      <p:cxnSp>
        <p:nvCxnSpPr>
          <p:cNvPr id="12" name="Straight Connector 11"/>
          <p:cNvCxnSpPr/>
          <p:nvPr userDrawn="1"/>
        </p:nvCxnSpPr>
        <p:spPr>
          <a:xfrm>
            <a:off x="292607" y="2362337"/>
            <a:ext cx="35112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346034" y="2362337"/>
            <a:ext cx="35112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375904" y="2362337"/>
            <a:ext cx="35112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head, and Content 4-Col">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r>
              <a:rPr lang="en-US" dirty="0" err="1"/>
              <a:t>Refintiiv</a:t>
            </a:r>
            <a:r>
              <a:rPr lang="en-US" dirty="0"/>
              <a:t> </a:t>
            </a:r>
            <a:r>
              <a:rPr lang="en-US" dirty="0" err="1"/>
              <a:t>MarketPsych</a:t>
            </a:r>
            <a:r>
              <a:rPr lang="en-US" dirty="0"/>
              <a:t> Analytics - INTERNAL ONLY</a:t>
            </a:r>
          </a:p>
        </p:txBody>
      </p:sp>
      <p:sp>
        <p:nvSpPr>
          <p:cNvPr id="13" name="Content Placeholder 2"/>
          <p:cNvSpPr>
            <a:spLocks noGrp="1"/>
          </p:cNvSpPr>
          <p:nvPr>
            <p:ph sz="half" idx="1" hasCustomPrompt="1"/>
          </p:nvPr>
        </p:nvSpPr>
        <p:spPr>
          <a:xfrm>
            <a:off x="292608" y="3448221"/>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3" name="Content Placeholder 2"/>
          <p:cNvSpPr>
            <a:spLocks noGrp="1"/>
          </p:cNvSpPr>
          <p:nvPr>
            <p:ph sz="half" idx="15" hasCustomPrompt="1"/>
          </p:nvPr>
        </p:nvSpPr>
        <p:spPr>
          <a:xfrm>
            <a:off x="3270053" y="3448221"/>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5" name="Content Placeholder 2"/>
          <p:cNvSpPr>
            <a:spLocks noGrp="1"/>
          </p:cNvSpPr>
          <p:nvPr>
            <p:ph sz="half" idx="16" hasCustomPrompt="1"/>
          </p:nvPr>
        </p:nvSpPr>
        <p:spPr>
          <a:xfrm>
            <a:off x="6247498" y="3448221"/>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7" name="Content Placeholder 2"/>
          <p:cNvSpPr>
            <a:spLocks noGrp="1"/>
          </p:cNvSpPr>
          <p:nvPr>
            <p:ph sz="half" idx="17" hasCustomPrompt="1"/>
          </p:nvPr>
        </p:nvSpPr>
        <p:spPr>
          <a:xfrm>
            <a:off x="9224942" y="3448221"/>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1" name="Title 1"/>
          <p:cNvSpPr>
            <a:spLocks noGrp="1"/>
          </p:cNvSpPr>
          <p:nvPr>
            <p:ph type="title"/>
          </p:nvPr>
        </p:nvSpPr>
        <p:spPr>
          <a:xfrm>
            <a:off x="292609" y="310897"/>
            <a:ext cx="11594592" cy="352315"/>
          </a:xfrm>
        </p:spPr>
        <p:txBody>
          <a:bodyPr/>
          <a:lstStyle>
            <a:lvl1pPr>
              <a:defRPr>
                <a:solidFill>
                  <a:schemeClr val="tx2"/>
                </a:solidFill>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EA780704-18EC-CC4B-B26F-DE1A4800B0B1}"/>
              </a:ext>
            </a:extLst>
          </p:cNvPr>
          <p:cNvSpPr>
            <a:spLocks noGrp="1"/>
          </p:cNvSpPr>
          <p:nvPr>
            <p:ph type="body" idx="22"/>
          </p:nvPr>
        </p:nvSpPr>
        <p:spPr>
          <a:xfrm>
            <a:off x="296862" y="663212"/>
            <a:ext cx="11594592" cy="321710"/>
          </a:xfrm>
        </p:spPr>
        <p:txBody>
          <a:bodyPr vert="horz" lIns="0" tIns="0" rIns="0" bIns="0" rtlCol="0" anchor="t" anchorCtr="0">
            <a:noAutofit/>
          </a:bodyPr>
          <a:lstStyle>
            <a:lvl1pPr>
              <a:defRPr lang="en-US" sz="1200" b="1" i="0" dirty="0" smtClean="0">
                <a:solidFill>
                  <a:schemeClr val="tx1"/>
                </a:solidFill>
                <a:latin typeface="Arial Bold" charset="0"/>
                <a:ea typeface="Arial Bold" charset="0"/>
                <a:cs typeface="Arial Bold" charset="0"/>
              </a:defRPr>
            </a:lvl1pPr>
          </a:lstStyle>
          <a:p>
            <a:pPr lvl="0">
              <a:lnSpc>
                <a:spcPct val="90000"/>
              </a:lnSpc>
              <a:spcBef>
                <a:spcPct val="0"/>
              </a:spcBef>
            </a:pPr>
            <a:r>
              <a:rPr lang="en-US" dirty="0"/>
              <a:t>Click to edit Master text styles</a:t>
            </a:r>
          </a:p>
        </p:txBody>
      </p:sp>
      <p:sp>
        <p:nvSpPr>
          <p:cNvPr id="29" name="Text Placeholder 2">
            <a:extLst>
              <a:ext uri="{FF2B5EF4-FFF2-40B4-BE49-F238E27FC236}">
                <a16:creationId xmlns:a16="http://schemas.microsoft.com/office/drawing/2014/main" id="{FA853864-68BA-724A-9672-AE0DBBCFC96E}"/>
              </a:ext>
            </a:extLst>
          </p:cNvPr>
          <p:cNvSpPr>
            <a:spLocks noGrp="1"/>
          </p:cNvSpPr>
          <p:nvPr>
            <p:ph type="body" idx="14"/>
          </p:nvPr>
        </p:nvSpPr>
        <p:spPr>
          <a:xfrm>
            <a:off x="292608" y="1355632"/>
            <a:ext cx="11594592" cy="1796685"/>
          </a:xfrm>
        </p:spPr>
        <p:txBody>
          <a:bodyPr vert="horz" lIns="0" tIns="0" rIns="0" bIns="0" rtlCol="0" anchor="t" anchorCtr="0">
            <a:noAutofit/>
          </a:bodyPr>
          <a:lstStyle>
            <a:lvl1pPr>
              <a:defRPr lang="en-US" sz="1600" b="0" i="0" dirty="0" smtClean="0">
                <a:solidFill>
                  <a:schemeClr val="tx1"/>
                </a:solidFill>
                <a:latin typeface="Arial" charset="0"/>
                <a:ea typeface="+mj-ea"/>
                <a:cs typeface="+mj-cs"/>
              </a:defRPr>
            </a:lvl1pPr>
          </a:lstStyle>
          <a:p>
            <a:pPr lvl="0">
              <a:lnSpc>
                <a:spcPct val="90000"/>
              </a:lnSpc>
              <a:spcBef>
                <a:spcPct val="0"/>
              </a:spcBef>
            </a:pPr>
            <a:r>
              <a:rPr lang="en-US" dirty="0"/>
              <a:t>Click to edit Master text styles</a:t>
            </a:r>
          </a:p>
        </p:txBody>
      </p:sp>
      <p:cxnSp>
        <p:nvCxnSpPr>
          <p:cNvPr id="14" name="Straight Connector 13"/>
          <p:cNvCxnSpPr/>
          <p:nvPr userDrawn="1"/>
        </p:nvCxnSpPr>
        <p:spPr>
          <a:xfrm>
            <a:off x="292607" y="3364084"/>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3270052" y="3364084"/>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247498" y="3364084"/>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9224943" y="3364084"/>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452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head, and Content 4-Col 2-Rows">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r>
              <a:rPr lang="en-US" dirty="0" err="1"/>
              <a:t>Refintiiv</a:t>
            </a:r>
            <a:r>
              <a:rPr lang="en-US" dirty="0"/>
              <a:t> </a:t>
            </a:r>
            <a:r>
              <a:rPr lang="en-US" dirty="0" err="1"/>
              <a:t>MarketPsych</a:t>
            </a:r>
            <a:r>
              <a:rPr lang="en-US" dirty="0"/>
              <a:t> Analytics - INTERNAL ONLY</a:t>
            </a:r>
          </a:p>
        </p:txBody>
      </p:sp>
      <p:sp>
        <p:nvSpPr>
          <p:cNvPr id="13" name="Content Placeholder 2"/>
          <p:cNvSpPr>
            <a:spLocks noGrp="1"/>
          </p:cNvSpPr>
          <p:nvPr>
            <p:ph sz="half" idx="1" hasCustomPrompt="1"/>
          </p:nvPr>
        </p:nvSpPr>
        <p:spPr>
          <a:xfrm>
            <a:off x="292608" y="3924063"/>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3" name="Content Placeholder 2"/>
          <p:cNvSpPr>
            <a:spLocks noGrp="1"/>
          </p:cNvSpPr>
          <p:nvPr>
            <p:ph sz="half" idx="15" hasCustomPrompt="1"/>
          </p:nvPr>
        </p:nvSpPr>
        <p:spPr>
          <a:xfrm>
            <a:off x="3270053" y="3924063"/>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5" name="Content Placeholder 2"/>
          <p:cNvSpPr>
            <a:spLocks noGrp="1"/>
          </p:cNvSpPr>
          <p:nvPr>
            <p:ph sz="half" idx="16" hasCustomPrompt="1"/>
          </p:nvPr>
        </p:nvSpPr>
        <p:spPr>
          <a:xfrm>
            <a:off x="6247498" y="3924063"/>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7" name="Content Placeholder 2"/>
          <p:cNvSpPr>
            <a:spLocks noGrp="1"/>
          </p:cNvSpPr>
          <p:nvPr>
            <p:ph sz="half" idx="17" hasCustomPrompt="1"/>
          </p:nvPr>
        </p:nvSpPr>
        <p:spPr>
          <a:xfrm>
            <a:off x="9224942" y="3924063"/>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21" name="Title 1"/>
          <p:cNvSpPr>
            <a:spLocks noGrp="1"/>
          </p:cNvSpPr>
          <p:nvPr>
            <p:ph type="title"/>
          </p:nvPr>
        </p:nvSpPr>
        <p:spPr>
          <a:xfrm>
            <a:off x="292609" y="310897"/>
            <a:ext cx="11594592" cy="352315"/>
          </a:xfrm>
        </p:spPr>
        <p:txBody>
          <a:bodyPr/>
          <a:lstStyle>
            <a:lvl1pPr>
              <a:defRPr>
                <a:solidFill>
                  <a:schemeClr val="tx2"/>
                </a:solidFill>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EA780704-18EC-CC4B-B26F-DE1A4800B0B1}"/>
              </a:ext>
            </a:extLst>
          </p:cNvPr>
          <p:cNvSpPr>
            <a:spLocks noGrp="1"/>
          </p:cNvSpPr>
          <p:nvPr>
            <p:ph type="body" idx="22"/>
          </p:nvPr>
        </p:nvSpPr>
        <p:spPr>
          <a:xfrm>
            <a:off x="296862" y="663212"/>
            <a:ext cx="11594592" cy="321710"/>
          </a:xfrm>
        </p:spPr>
        <p:txBody>
          <a:bodyPr vert="horz" lIns="0" tIns="0" rIns="0" bIns="0" rtlCol="0" anchor="t" anchorCtr="0">
            <a:noAutofit/>
          </a:bodyPr>
          <a:lstStyle>
            <a:lvl1pPr>
              <a:defRPr lang="en-US" sz="1200" b="1" i="0" dirty="0" smtClean="0">
                <a:solidFill>
                  <a:schemeClr val="tx1"/>
                </a:solidFill>
                <a:latin typeface="Arial Bold" charset="0"/>
                <a:ea typeface="Arial Bold" charset="0"/>
                <a:cs typeface="Arial Bold" charset="0"/>
              </a:defRPr>
            </a:lvl1pPr>
          </a:lstStyle>
          <a:p>
            <a:pPr lvl="0">
              <a:lnSpc>
                <a:spcPct val="90000"/>
              </a:lnSpc>
              <a:spcBef>
                <a:spcPct val="0"/>
              </a:spcBef>
            </a:pPr>
            <a:r>
              <a:rPr lang="en-US" dirty="0"/>
              <a:t>Click to edit Master text styles</a:t>
            </a:r>
          </a:p>
        </p:txBody>
      </p:sp>
      <p:sp>
        <p:nvSpPr>
          <p:cNvPr id="14" name="Content Placeholder 2"/>
          <p:cNvSpPr>
            <a:spLocks noGrp="1"/>
          </p:cNvSpPr>
          <p:nvPr>
            <p:ph sz="half" idx="23" hasCustomPrompt="1"/>
          </p:nvPr>
        </p:nvSpPr>
        <p:spPr>
          <a:xfrm>
            <a:off x="292608" y="1495823"/>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17" name="Content Placeholder 2"/>
          <p:cNvSpPr>
            <a:spLocks noGrp="1"/>
          </p:cNvSpPr>
          <p:nvPr>
            <p:ph sz="half" idx="24" hasCustomPrompt="1"/>
          </p:nvPr>
        </p:nvSpPr>
        <p:spPr>
          <a:xfrm>
            <a:off x="3270053" y="1495823"/>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19" name="Content Placeholder 2"/>
          <p:cNvSpPr>
            <a:spLocks noGrp="1"/>
          </p:cNvSpPr>
          <p:nvPr>
            <p:ph sz="half" idx="25" hasCustomPrompt="1"/>
          </p:nvPr>
        </p:nvSpPr>
        <p:spPr>
          <a:xfrm>
            <a:off x="6247498" y="1495823"/>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sp>
        <p:nvSpPr>
          <p:cNvPr id="30" name="Content Placeholder 2"/>
          <p:cNvSpPr>
            <a:spLocks noGrp="1"/>
          </p:cNvSpPr>
          <p:nvPr>
            <p:ph sz="half" idx="26" hasCustomPrompt="1"/>
          </p:nvPr>
        </p:nvSpPr>
        <p:spPr>
          <a:xfrm>
            <a:off x="9224942" y="1495823"/>
            <a:ext cx="2670048" cy="2157984"/>
          </a:xfrm>
        </p:spPr>
        <p:txBody>
          <a:bodyPr>
            <a:noAutofit/>
          </a:bodyPr>
          <a:lstStyle>
            <a:lvl1pPr>
              <a:defRPr sz="1600"/>
            </a:lvl1pPr>
            <a:lvl2pPr>
              <a:defRPr sz="1600"/>
            </a:lvl2pPr>
            <a:lvl3pPr>
              <a:defRPr sz="1600"/>
            </a:lvl3pPr>
          </a:lstStyle>
          <a:p>
            <a:pPr lvl="0"/>
            <a:r>
              <a:rPr lang="en-US" dirty="0"/>
              <a:t>Click to edit Master text styles</a:t>
            </a:r>
          </a:p>
          <a:p>
            <a:pPr lvl="1"/>
            <a:r>
              <a:rPr lang="en-US" dirty="0"/>
              <a:t>Second level</a:t>
            </a:r>
          </a:p>
          <a:p>
            <a:pPr lvl="2"/>
            <a:r>
              <a:rPr lang="en-US" dirty="0"/>
              <a:t>Third level</a:t>
            </a:r>
          </a:p>
        </p:txBody>
      </p:sp>
      <p:cxnSp>
        <p:nvCxnSpPr>
          <p:cNvPr id="29" name="Straight Connector 28"/>
          <p:cNvCxnSpPr/>
          <p:nvPr userDrawn="1"/>
        </p:nvCxnSpPr>
        <p:spPr>
          <a:xfrm>
            <a:off x="292607" y="3836524"/>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3270052" y="3836524"/>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6247498" y="3836524"/>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9224943" y="3836524"/>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92607" y="1401763"/>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9225089" y="1401763"/>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270052" y="1401763"/>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6247497" y="1401763"/>
            <a:ext cx="267004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US" dirty="0" err="1"/>
              <a:t>Refintiiv</a:t>
            </a:r>
            <a:r>
              <a:rPr lang="en-US" dirty="0"/>
              <a:t> </a:t>
            </a:r>
            <a:r>
              <a:rPr lang="en-US" dirty="0" err="1"/>
              <a:t>MarketPsych</a:t>
            </a:r>
            <a:r>
              <a:rPr lang="en-US" dirty="0"/>
              <a:t> Analytics - INTERNAL ONLY</a:t>
            </a:r>
          </a:p>
        </p:txBody>
      </p:sp>
      <p:sp>
        <p:nvSpPr>
          <p:cNvPr id="7" name="Title 1"/>
          <p:cNvSpPr>
            <a:spLocks noGrp="1"/>
          </p:cNvSpPr>
          <p:nvPr>
            <p:ph type="title"/>
          </p:nvPr>
        </p:nvSpPr>
        <p:spPr>
          <a:xfrm>
            <a:off x="292609" y="310897"/>
            <a:ext cx="11594592" cy="352315"/>
          </a:xfrm>
        </p:spPr>
        <p:txBody>
          <a:bodyPr/>
          <a:lstStyle>
            <a:lvl1pPr>
              <a:defRPr>
                <a:solidFill>
                  <a:schemeClr val="tx2"/>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EA780704-18EC-CC4B-B26F-DE1A4800B0B1}"/>
              </a:ext>
            </a:extLst>
          </p:cNvPr>
          <p:cNvSpPr>
            <a:spLocks noGrp="1"/>
          </p:cNvSpPr>
          <p:nvPr>
            <p:ph type="body" idx="13"/>
          </p:nvPr>
        </p:nvSpPr>
        <p:spPr>
          <a:xfrm>
            <a:off x="296862" y="663212"/>
            <a:ext cx="11594592" cy="321710"/>
          </a:xfrm>
        </p:spPr>
        <p:txBody>
          <a:bodyPr vert="horz" lIns="0" tIns="0" rIns="0" bIns="0" rtlCol="0" anchor="t" anchorCtr="0">
            <a:noAutofit/>
          </a:bodyPr>
          <a:lstStyle>
            <a:lvl1pPr>
              <a:defRPr lang="en-US" sz="1200" b="1" i="0" dirty="0" smtClean="0">
                <a:solidFill>
                  <a:schemeClr val="tx1"/>
                </a:solidFill>
                <a:latin typeface="Arial Bold" charset="0"/>
                <a:ea typeface="Arial Bold" charset="0"/>
                <a:cs typeface="Arial Bold" charset="0"/>
              </a:defRPr>
            </a:lvl1pPr>
          </a:lstStyle>
          <a:p>
            <a:pPr lvl="0">
              <a:lnSpc>
                <a:spcPct val="90000"/>
              </a:lnSpc>
              <a:spcBef>
                <a:spcPct val="0"/>
              </a:spcBef>
            </a:pPr>
            <a:r>
              <a:rPr lang="en-US" dirty="0"/>
              <a:t>Click to edit Master text styles</a:t>
            </a:r>
          </a:p>
        </p:txBody>
      </p:sp>
    </p:spTree>
    <p:extLst>
      <p:ext uri="{BB962C8B-B14F-4D97-AF65-F5344CB8AC3E}">
        <p14:creationId xmlns:p14="http://schemas.microsoft.com/office/powerpoint/2010/main" val="12726581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err="1"/>
              <a:t>Refintiiv</a:t>
            </a:r>
            <a:r>
              <a:rPr lang="en-US" dirty="0"/>
              <a:t> </a:t>
            </a:r>
            <a:r>
              <a:rPr lang="en-US" dirty="0" err="1"/>
              <a:t>MarketPsych</a:t>
            </a:r>
            <a:r>
              <a:rPr lang="en-US" dirty="0"/>
              <a:t> Analytics - INTERNAL ONLY</a:t>
            </a:r>
          </a:p>
        </p:txBody>
      </p:sp>
    </p:spTree>
    <p:extLst>
      <p:ext uri="{BB962C8B-B14F-4D97-AF65-F5344CB8AC3E}">
        <p14:creationId xmlns:p14="http://schemas.microsoft.com/office/powerpoint/2010/main" val="41577929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ack Page Screen Only">
    <p:bg>
      <p:bgPr>
        <a:solidFill>
          <a:schemeClr val="tx2"/>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07523" y="177801"/>
            <a:ext cx="10836728" cy="2607330"/>
          </a:xfrm>
        </p:spPr>
        <p:txBody>
          <a:bodyPr anchor="b"/>
          <a:lstStyle>
            <a:lvl1pPr algn="l">
              <a:lnSpc>
                <a:spcPct val="80000"/>
              </a:lnSpc>
              <a:defRPr sz="6000">
                <a:solidFill>
                  <a:schemeClr val="bg1"/>
                </a:solidFill>
              </a:defRPr>
            </a:lvl1pPr>
          </a:lstStyle>
          <a:p>
            <a:r>
              <a:rPr lang="en-US" dirty="0"/>
              <a:t>Click to edit </a:t>
            </a:r>
            <a:br>
              <a:rPr lang="en-US" dirty="0"/>
            </a:br>
            <a:r>
              <a:rPr lang="en-US" dirty="0"/>
              <a:t>Master title style</a:t>
            </a:r>
          </a:p>
        </p:txBody>
      </p:sp>
      <p:pic>
        <p:nvPicPr>
          <p:cNvPr id="8" name="Picture 7">
            <a:extLst>
              <a:ext uri="{FF2B5EF4-FFF2-40B4-BE49-F238E27FC236}">
                <a16:creationId xmlns:a16="http://schemas.microsoft.com/office/drawing/2014/main" id="{56F1E21B-03CE-024B-AAB6-5DE166D235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17691" y="5737814"/>
            <a:ext cx="2321683" cy="868758"/>
          </a:xfrm>
          <a:prstGeom prst="rect">
            <a:avLst/>
          </a:prstGeom>
        </p:spPr>
      </p:pic>
    </p:spTree>
    <p:extLst>
      <p:ext uri="{BB962C8B-B14F-4D97-AF65-F5344CB8AC3E}">
        <p14:creationId xmlns:p14="http://schemas.microsoft.com/office/powerpoint/2010/main" val="801713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White Backgroun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p:spPr>
        <p:txBody>
          <a:bodyPr>
            <a:noAutofit/>
          </a:bodyPr>
          <a:lstStyle/>
          <a:p>
            <a:r>
              <a:rPr lang="en-US"/>
              <a:t>Drag picture to placeholder or click icon to add</a:t>
            </a:r>
          </a:p>
        </p:txBody>
      </p:sp>
      <p:sp>
        <p:nvSpPr>
          <p:cNvPr id="6" name="Title 1"/>
          <p:cNvSpPr>
            <a:spLocks noGrp="1"/>
          </p:cNvSpPr>
          <p:nvPr>
            <p:ph type="ctrTitle" hasCustomPrompt="1"/>
          </p:nvPr>
        </p:nvSpPr>
        <p:spPr>
          <a:xfrm>
            <a:off x="307523" y="177801"/>
            <a:ext cx="10836728" cy="2607330"/>
          </a:xfrm>
        </p:spPr>
        <p:txBody>
          <a:bodyPr anchor="b">
            <a:noAutofit/>
          </a:bodyPr>
          <a:lstStyle>
            <a:lvl1pPr algn="l">
              <a:lnSpc>
                <a:spcPct val="80000"/>
              </a:lnSpc>
              <a:defRPr sz="6000">
                <a:solidFill>
                  <a:schemeClr val="tx2"/>
                </a:solidFill>
              </a:defRPr>
            </a:lvl1pPr>
          </a:lstStyle>
          <a:p>
            <a:r>
              <a:rPr lang="en-US" dirty="0"/>
              <a:t>Click to edit </a:t>
            </a:r>
            <a:br>
              <a:rPr lang="en-US" dirty="0"/>
            </a:br>
            <a:r>
              <a:rPr lang="en-US" dirty="0"/>
              <a:t>Master title style</a:t>
            </a:r>
          </a:p>
        </p:txBody>
      </p:sp>
      <p:sp>
        <p:nvSpPr>
          <p:cNvPr id="7" name="Subtitle 2"/>
          <p:cNvSpPr>
            <a:spLocks noGrp="1"/>
          </p:cNvSpPr>
          <p:nvPr>
            <p:ph type="subTitle" idx="1"/>
          </p:nvPr>
        </p:nvSpPr>
        <p:spPr>
          <a:xfrm>
            <a:off x="329184" y="2797832"/>
            <a:ext cx="10834117" cy="450828"/>
          </a:xfrm>
        </p:spPr>
        <p:txBody>
          <a:bodyPr anchor="t">
            <a:noAutofit/>
          </a:bodyPr>
          <a:lstStyle>
            <a:lvl1pPr marL="0" indent="0" algn="l">
              <a:buNone/>
              <a:defRPr sz="16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Date Placeholder 2"/>
          <p:cNvSpPr>
            <a:spLocks noGrp="1"/>
          </p:cNvSpPr>
          <p:nvPr>
            <p:ph type="dt" idx="10"/>
          </p:nvPr>
        </p:nvSpPr>
        <p:spPr>
          <a:xfrm>
            <a:off x="326572" y="4019440"/>
            <a:ext cx="3508827" cy="400160"/>
          </a:xfrm>
          <a:prstGeom prst="rect">
            <a:avLst/>
          </a:prstGeom>
        </p:spPr>
        <p:txBody>
          <a:bodyPr vert="horz" lIns="0" tIns="0" rIns="0" bIns="0" rtlCol="0">
            <a:noAutofit/>
          </a:bodyPr>
          <a:lstStyle>
            <a:lvl1pPr algn="l">
              <a:defRPr sz="1200" b="1" i="0">
                <a:solidFill>
                  <a:schemeClr val="tx1"/>
                </a:solidFill>
                <a:latin typeface="Proxima Nova Regular" charset="0"/>
              </a:defRPr>
            </a:lvl1pPr>
          </a:lstStyle>
          <a:p>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ack Page Printer-Friend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07523" y="177801"/>
            <a:ext cx="10836728" cy="2607330"/>
          </a:xfrm>
        </p:spPr>
        <p:txBody>
          <a:bodyPr anchor="b">
            <a:noAutofit/>
          </a:bodyPr>
          <a:lstStyle>
            <a:lvl1pPr algn="l">
              <a:lnSpc>
                <a:spcPct val="80000"/>
              </a:lnSpc>
              <a:defRPr sz="6000">
                <a:solidFill>
                  <a:schemeClr val="tx2"/>
                </a:solidFill>
              </a:defRPr>
            </a:lvl1pPr>
          </a:lstStyle>
          <a:p>
            <a:r>
              <a:rPr lang="en-US" dirty="0"/>
              <a:t>Click to edit </a:t>
            </a:r>
            <a:br>
              <a:rPr lang="en-US" dirty="0"/>
            </a:br>
            <a:r>
              <a:rPr lang="en-US" dirty="0"/>
              <a:t>Master title style</a:t>
            </a:r>
          </a:p>
        </p:txBody>
      </p:sp>
      <p:pic>
        <p:nvPicPr>
          <p:cNvPr id="4" name="Picture 3">
            <a:extLst>
              <a:ext uri="{FF2B5EF4-FFF2-40B4-BE49-F238E27FC236}">
                <a16:creationId xmlns:a16="http://schemas.microsoft.com/office/drawing/2014/main" id="{56F1E21B-03CE-024B-AAB6-5DE166D235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17691" y="5737814"/>
            <a:ext cx="2321683" cy="868759"/>
          </a:xfrm>
          <a:prstGeom prst="rect">
            <a:avLst/>
          </a:prstGeom>
        </p:spPr>
      </p:pic>
    </p:spTree>
    <p:extLst>
      <p:ext uri="{BB962C8B-B14F-4D97-AF65-F5344CB8AC3E}">
        <p14:creationId xmlns:p14="http://schemas.microsoft.com/office/powerpoint/2010/main" val="2435103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23434" y="506413"/>
            <a:ext cx="9825567" cy="836612"/>
          </a:xfrm>
        </p:spPr>
        <p:txBody>
          <a:bodyPr/>
          <a:lstStyle/>
          <a:p>
            <a:r>
              <a:rPr lang="en-US"/>
              <a:t>Click to edit Master title style</a:t>
            </a:r>
          </a:p>
        </p:txBody>
      </p:sp>
      <p:sp>
        <p:nvSpPr>
          <p:cNvPr id="3" name="Text Placeholder 2"/>
          <p:cNvSpPr>
            <a:spLocks noGrp="1"/>
          </p:cNvSpPr>
          <p:nvPr>
            <p:ph type="body" sz="half" idx="1"/>
          </p:nvPr>
        </p:nvSpPr>
        <p:spPr>
          <a:xfrm>
            <a:off x="1223433" y="1525588"/>
            <a:ext cx="4811184" cy="4570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7818" y="1525588"/>
            <a:ext cx="4811183" cy="4570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4165601" y="6394451"/>
            <a:ext cx="6896100" cy="231775"/>
          </a:xfrm>
        </p:spPr>
        <p:txBody>
          <a:bodyPr/>
          <a:lstStyle>
            <a:lvl1pPr>
              <a:defRPr/>
            </a:lvl1pPr>
          </a:lstStyle>
          <a:p>
            <a:r>
              <a:rPr lang="en-US" dirty="0" err="1">
                <a:solidFill>
                  <a:srgbClr val="FFFFFF"/>
                </a:solidFill>
              </a:rPr>
              <a:t>Refintiiv</a:t>
            </a:r>
            <a:r>
              <a:rPr lang="en-US" dirty="0">
                <a:solidFill>
                  <a:srgbClr val="FFFFFF"/>
                </a:solidFill>
              </a:rPr>
              <a:t> </a:t>
            </a:r>
            <a:r>
              <a:rPr lang="en-US" dirty="0" err="1">
                <a:solidFill>
                  <a:srgbClr val="FFFFFF"/>
                </a:solidFill>
              </a:rPr>
              <a:t>MarketPsych</a:t>
            </a:r>
            <a:r>
              <a:rPr lang="en-US" dirty="0">
                <a:solidFill>
                  <a:srgbClr val="FFFFFF"/>
                </a:solidFill>
              </a:rPr>
              <a:t> Analytics - INTERNAL ONLY</a:t>
            </a:r>
          </a:p>
        </p:txBody>
      </p:sp>
      <p:sp>
        <p:nvSpPr>
          <p:cNvPr id="6" name="Slide Number Placeholder 5"/>
          <p:cNvSpPr>
            <a:spLocks noGrp="1"/>
          </p:cNvSpPr>
          <p:nvPr>
            <p:ph type="sldNum" sz="quarter" idx="11"/>
          </p:nvPr>
        </p:nvSpPr>
        <p:spPr>
          <a:xfrm>
            <a:off x="11233151" y="6394451"/>
            <a:ext cx="609600" cy="231775"/>
          </a:xfrm>
          <a:prstGeom prst="rect">
            <a:avLst/>
          </a:prstGeom>
        </p:spPr>
        <p:txBody>
          <a:bodyPr/>
          <a:lstStyle>
            <a:lvl1pPr>
              <a:defRPr/>
            </a:lvl1pPr>
          </a:lstStyle>
          <a:p>
            <a:fld id="{832F422B-BA33-45EC-A820-E3B522522979}" type="slidenum">
              <a:rPr lang="en-US">
                <a:solidFill>
                  <a:srgbClr val="4B4B4B"/>
                </a:solidFill>
              </a:rPr>
              <a:pPr/>
              <a:t>‹#›</a:t>
            </a:fld>
            <a:endParaRPr lang="en-US">
              <a:solidFill>
                <a:srgbClr val="4B4B4B"/>
              </a:solidFill>
            </a:endParaRPr>
          </a:p>
        </p:txBody>
      </p:sp>
      <p:sp>
        <p:nvSpPr>
          <p:cNvPr id="7" name="TextBox 6"/>
          <p:cNvSpPr txBox="1"/>
          <p:nvPr userDrawn="1"/>
        </p:nvSpPr>
        <p:spPr>
          <a:xfrm>
            <a:off x="4368800" y="6456451"/>
            <a:ext cx="2743200" cy="369332"/>
          </a:xfrm>
          <a:prstGeom prst="rect">
            <a:avLst/>
          </a:prstGeom>
          <a:noFill/>
        </p:spPr>
        <p:txBody>
          <a:bodyPr wrap="square" rtlCol="0">
            <a:spAutoFit/>
          </a:bodyPr>
          <a:lstStyle/>
          <a:p>
            <a:r>
              <a:rPr lang="en-US" sz="1800" dirty="0"/>
              <a:t>INTERNAL ONLY</a:t>
            </a:r>
          </a:p>
        </p:txBody>
      </p:sp>
    </p:spTree>
    <p:extLst>
      <p:ext uri="{BB962C8B-B14F-4D97-AF65-F5344CB8AC3E}">
        <p14:creationId xmlns:p14="http://schemas.microsoft.com/office/powerpoint/2010/main" val="12895430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 two colum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904A1C3-72B6-4C4E-A014-654ABDF2E8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55C397-2659-F141-A617-F703E7FD9DEB}"/>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7642D894-81D9-1D4E-9154-0C62FB1BF553}"/>
              </a:ext>
            </a:extLst>
          </p:cNvPr>
          <p:cNvSpPr>
            <a:spLocks noGrp="1"/>
          </p:cNvSpPr>
          <p:nvPr>
            <p:ph type="ftr" sz="quarter" idx="10"/>
          </p:nvPr>
        </p:nvSpPr>
        <p:spPr/>
        <p:txBody>
          <a:bodyPr/>
          <a:lstStyle/>
          <a:p>
            <a:endParaRPr lang="en-US"/>
          </a:p>
        </p:txBody>
      </p:sp>
      <p:sp>
        <p:nvSpPr>
          <p:cNvPr id="5" name="Text Placeholder 4">
            <a:extLst>
              <a:ext uri="{FF2B5EF4-FFF2-40B4-BE49-F238E27FC236}">
                <a16:creationId xmlns:a16="http://schemas.microsoft.com/office/drawing/2014/main" id="{9C9C6E33-816D-EE4D-AA0F-58BC2FDEB5DB}"/>
              </a:ext>
            </a:extLst>
          </p:cNvPr>
          <p:cNvSpPr>
            <a:spLocks noGrp="1"/>
          </p:cNvSpPr>
          <p:nvPr>
            <p:ph type="body" sz="quarter" idx="18" hasCustomPrompt="1"/>
          </p:nvPr>
        </p:nvSpPr>
        <p:spPr>
          <a:xfrm>
            <a:off x="334963" y="799649"/>
            <a:ext cx="9540000" cy="360000"/>
          </a:xfrm>
        </p:spPr>
        <p:txBody>
          <a:bodyPr/>
          <a:lstStyle>
            <a:lvl1pPr>
              <a:defRPr b="0">
                <a:solidFill>
                  <a:schemeClr val="tx1"/>
                </a:solidFill>
              </a:defRPr>
            </a:lvl1pPr>
          </a:lstStyle>
          <a:p>
            <a:pPr lvl="0"/>
            <a:r>
              <a:rPr lang="en-GB"/>
              <a:t>Insert subtitle (or delete) – should be one line maximum</a:t>
            </a:r>
          </a:p>
        </p:txBody>
      </p:sp>
    </p:spTree>
    <p:extLst>
      <p:ext uri="{BB962C8B-B14F-4D97-AF65-F5344CB8AC3E}">
        <p14:creationId xmlns:p14="http://schemas.microsoft.com/office/powerpoint/2010/main" val="37112114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 one column + side  – panel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5C397-2659-F141-A617-F703E7FD9DEB}"/>
              </a:ext>
            </a:extLst>
          </p:cNvPr>
          <p:cNvSpPr>
            <a:spLocks noGrp="1"/>
          </p:cNvSpPr>
          <p:nvPr>
            <p:ph type="title"/>
          </p:nvPr>
        </p:nvSpPr>
        <p:spPr>
          <a:xfrm>
            <a:off x="334963" y="338399"/>
            <a:ext cx="7343780" cy="430567"/>
          </a:xfrm>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7642D894-81D9-1D4E-9154-0C62FB1BF553}"/>
              </a:ext>
            </a:extLst>
          </p:cNvPr>
          <p:cNvSpPr>
            <a:spLocks noGrp="1"/>
          </p:cNvSpPr>
          <p:nvPr>
            <p:ph type="ftr" sz="quarter" idx="10"/>
          </p:nvPr>
        </p:nvSpPr>
        <p:spPr/>
        <p:txBody>
          <a:bodyPr/>
          <a:lstStyle/>
          <a:p>
            <a:endParaRPr lang="en-US"/>
          </a:p>
        </p:txBody>
      </p:sp>
      <p:sp>
        <p:nvSpPr>
          <p:cNvPr id="12" name="Content Placeholder 11">
            <a:extLst>
              <a:ext uri="{FF2B5EF4-FFF2-40B4-BE49-F238E27FC236}">
                <a16:creationId xmlns:a16="http://schemas.microsoft.com/office/drawing/2014/main" id="{52888C16-1E94-9F42-A937-275F113F0AB0}"/>
              </a:ext>
            </a:extLst>
          </p:cNvPr>
          <p:cNvSpPr>
            <a:spLocks noGrp="1"/>
          </p:cNvSpPr>
          <p:nvPr>
            <p:ph sz="quarter" idx="15"/>
          </p:nvPr>
        </p:nvSpPr>
        <p:spPr>
          <a:xfrm>
            <a:off x="334963" y="1628774"/>
            <a:ext cx="7343775" cy="43211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Picture Placeholder 7">
            <a:extLst>
              <a:ext uri="{FF2B5EF4-FFF2-40B4-BE49-F238E27FC236}">
                <a16:creationId xmlns:a16="http://schemas.microsoft.com/office/drawing/2014/main" id="{083FC2D4-42B5-4F4D-BEF2-BB775EDAC2D0}"/>
              </a:ext>
            </a:extLst>
          </p:cNvPr>
          <p:cNvSpPr>
            <a:spLocks noGrp="1"/>
          </p:cNvSpPr>
          <p:nvPr>
            <p:ph type="pic" sz="quarter" idx="17"/>
          </p:nvPr>
        </p:nvSpPr>
        <p:spPr>
          <a:xfrm>
            <a:off x="8148638" y="1"/>
            <a:ext cx="4043362" cy="6858000"/>
          </a:xfrm>
          <a:solidFill>
            <a:schemeClr val="bg1">
              <a:lumMod val="85000"/>
            </a:schemeClr>
          </a:solidFill>
        </p:spPr>
        <p:txBody>
          <a:bodyPr/>
          <a:lstStyle>
            <a:lvl1pPr algn="ctr">
              <a:defRPr b="0">
                <a:solidFill>
                  <a:schemeClr val="bg1"/>
                </a:solidFill>
              </a:defRPr>
            </a:lvl1pPr>
          </a:lstStyle>
          <a:p>
            <a:endParaRPr lang="en-US"/>
          </a:p>
        </p:txBody>
      </p:sp>
      <p:pic>
        <p:nvPicPr>
          <p:cNvPr id="16" name="Graphic 15">
            <a:extLst>
              <a:ext uri="{FF2B5EF4-FFF2-40B4-BE49-F238E27FC236}">
                <a16:creationId xmlns:a16="http://schemas.microsoft.com/office/drawing/2014/main" id="{E1E13650-9497-4E4B-80F8-56218827785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86759" r="94458"/>
          <a:stretch/>
        </p:blipFill>
        <p:spPr>
          <a:xfrm>
            <a:off x="0" y="5949950"/>
            <a:ext cx="675637" cy="908050"/>
          </a:xfrm>
          <a:prstGeom prst="rect">
            <a:avLst/>
          </a:prstGeom>
        </p:spPr>
      </p:pic>
      <p:sp>
        <p:nvSpPr>
          <p:cNvPr id="5" name="Text Placeholder 4">
            <a:extLst>
              <a:ext uri="{FF2B5EF4-FFF2-40B4-BE49-F238E27FC236}">
                <a16:creationId xmlns:a16="http://schemas.microsoft.com/office/drawing/2014/main" id="{D6E50B53-4D80-2A42-BBBC-C7E87BC02078}"/>
              </a:ext>
            </a:extLst>
          </p:cNvPr>
          <p:cNvSpPr>
            <a:spLocks noGrp="1"/>
          </p:cNvSpPr>
          <p:nvPr>
            <p:ph type="body" sz="quarter" idx="18" hasCustomPrompt="1"/>
          </p:nvPr>
        </p:nvSpPr>
        <p:spPr>
          <a:xfrm>
            <a:off x="334963" y="792991"/>
            <a:ext cx="7343775" cy="430213"/>
          </a:xfrm>
        </p:spPr>
        <p:txBody>
          <a:bodyPr/>
          <a:lstStyle>
            <a:lvl1pPr>
              <a:defRPr b="0">
                <a:solidFill>
                  <a:sysClr val="windowText" lastClr="000000"/>
                </a:solidFill>
              </a:defRPr>
            </a:lvl1pPr>
          </a:lstStyle>
          <a:p>
            <a:pPr lvl="0"/>
            <a:r>
              <a:rPr lang="en-GB"/>
              <a:t>Insert subtitle (or delete) – should be one line maximum</a:t>
            </a:r>
          </a:p>
        </p:txBody>
      </p:sp>
    </p:spTree>
    <p:extLst>
      <p:ext uri="{BB962C8B-B14F-4D97-AF65-F5344CB8AC3E}">
        <p14:creationId xmlns:p14="http://schemas.microsoft.com/office/powerpoint/2010/main" val="2625751371"/>
      </p:ext>
    </p:extLst>
  </p:cSld>
  <p:clrMapOvr>
    <a:masterClrMapping/>
  </p:clrMapOvr>
  <p:extLst>
    <p:ext uri="{DCECCB84-F9BA-43D5-87BE-67443E8EF086}">
      <p15:sldGuideLst xmlns:p15="http://schemas.microsoft.com/office/powerpoint/2012/main">
        <p15:guide id="1" pos="513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Divider 1 – black">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019E78-B01E-CE42-957F-3718921EA4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49730" y="2118053"/>
            <a:ext cx="7486331" cy="1310947"/>
          </a:xfrm>
        </p:spPr>
        <p:txBody>
          <a:bodyPr bIns="108000" anchor="b">
            <a:noAutofit/>
          </a:bodyPr>
          <a:lstStyle>
            <a:lvl1pPr algn="l">
              <a:lnSpc>
                <a:spcPct val="80000"/>
              </a:lnSpc>
              <a:defRPr sz="4400" baseline="0">
                <a:solidFill>
                  <a:schemeClr val="bg1"/>
                </a:solidFill>
              </a:defRPr>
            </a:lvl1pPr>
          </a:lstStyle>
          <a:p>
            <a:r>
              <a:rPr lang="en-GB"/>
              <a:t>Click to edit Master title style</a:t>
            </a:r>
            <a:endParaRPr lang="en-US"/>
          </a:p>
        </p:txBody>
      </p:sp>
      <p:sp>
        <p:nvSpPr>
          <p:cNvPr id="3" name="Subtitle 2"/>
          <p:cNvSpPr>
            <a:spLocks noGrp="1"/>
          </p:cNvSpPr>
          <p:nvPr>
            <p:ph type="subTitle" idx="1"/>
          </p:nvPr>
        </p:nvSpPr>
        <p:spPr>
          <a:xfrm>
            <a:off x="334964" y="3645386"/>
            <a:ext cx="7501098" cy="514786"/>
          </a:xfrm>
        </p:spPr>
        <p:txBody>
          <a:bodyPr anchor="t">
            <a:noAutofit/>
          </a:bodyPr>
          <a:lstStyle>
            <a:lvl1pPr marL="0" indent="0" algn="l">
              <a:buNone/>
              <a:defRPr sz="2000" b="1"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6" name="TextBox 5"/>
          <p:cNvSpPr txBox="1"/>
          <p:nvPr userDrawn="1"/>
        </p:nvSpPr>
        <p:spPr>
          <a:xfrm>
            <a:off x="6045200" y="-423333"/>
            <a:ext cx="184731" cy="369332"/>
          </a:xfrm>
          <a:prstGeom prst="rect">
            <a:avLst/>
          </a:prstGeom>
          <a:noFill/>
        </p:spPr>
        <p:txBody>
          <a:bodyPr wrap="none" rtlCol="0">
            <a:noAutofit/>
          </a:bodyPr>
          <a:lstStyle/>
          <a:p>
            <a:endParaRPr lang="en-US" b="0" i="0">
              <a:latin typeface="Arial" charset="0"/>
            </a:endParaRPr>
          </a:p>
        </p:txBody>
      </p:sp>
      <p:pic>
        <p:nvPicPr>
          <p:cNvPr id="10" name="Graphic 9">
            <a:extLst>
              <a:ext uri="{FF2B5EF4-FFF2-40B4-BE49-F238E27FC236}">
                <a16:creationId xmlns:a16="http://schemas.microsoft.com/office/drawing/2014/main" id="{EA5573E8-E469-5244-9A9F-5EEDAF6E443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52975" y="6134103"/>
            <a:ext cx="1306449" cy="586359"/>
          </a:xfrm>
          <a:prstGeom prst="rect">
            <a:avLst/>
          </a:prstGeom>
        </p:spPr>
      </p:pic>
    </p:spTree>
    <p:extLst>
      <p:ext uri="{BB962C8B-B14F-4D97-AF65-F5344CB8AC3E}">
        <p14:creationId xmlns:p14="http://schemas.microsoft.com/office/powerpoint/2010/main" val="91124269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 no textbox – white">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F459DA0-7E49-F446-8946-755FDA9BA3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55C397-2659-F141-A617-F703E7FD9DEB}"/>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7642D894-81D9-1D4E-9154-0C62FB1BF553}"/>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70468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hite Background with Arrow">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l="29490"/>
          <a:stretch/>
        </p:blipFill>
        <p:spPr>
          <a:xfrm>
            <a:off x="-2" y="857448"/>
            <a:ext cx="9656379" cy="2377440"/>
          </a:xfrm>
          <a:prstGeom prst="rect">
            <a:avLst/>
          </a:prstGeom>
        </p:spPr>
      </p:pic>
      <p:sp>
        <p:nvSpPr>
          <p:cNvPr id="6" name="Title 1"/>
          <p:cNvSpPr>
            <a:spLocks noGrp="1"/>
          </p:cNvSpPr>
          <p:nvPr>
            <p:ph type="ctrTitle" hasCustomPrompt="1"/>
          </p:nvPr>
        </p:nvSpPr>
        <p:spPr>
          <a:xfrm>
            <a:off x="307524" y="2175932"/>
            <a:ext cx="7437360" cy="1961279"/>
          </a:xfrm>
        </p:spPr>
        <p:txBody>
          <a:bodyPr anchor="b">
            <a:noAutofit/>
          </a:bodyPr>
          <a:lstStyle>
            <a:lvl1pPr algn="l">
              <a:lnSpc>
                <a:spcPct val="80000"/>
              </a:lnSpc>
              <a:defRPr sz="6000">
                <a:solidFill>
                  <a:schemeClr val="tx2"/>
                </a:solidFill>
              </a:defRPr>
            </a:lvl1pPr>
          </a:lstStyle>
          <a:p>
            <a:r>
              <a:rPr lang="en-US" dirty="0"/>
              <a:t>Click to edit </a:t>
            </a:r>
            <a:br>
              <a:rPr lang="en-US" dirty="0"/>
            </a:br>
            <a:r>
              <a:rPr lang="en-US" dirty="0"/>
              <a:t>Master title style</a:t>
            </a:r>
          </a:p>
        </p:txBody>
      </p:sp>
      <p:sp>
        <p:nvSpPr>
          <p:cNvPr id="7" name="Subtitle 2"/>
          <p:cNvSpPr>
            <a:spLocks noGrp="1"/>
          </p:cNvSpPr>
          <p:nvPr>
            <p:ph type="subTitle" idx="1"/>
          </p:nvPr>
        </p:nvSpPr>
        <p:spPr>
          <a:xfrm>
            <a:off x="329184" y="4149913"/>
            <a:ext cx="7434750" cy="731520"/>
          </a:xfrm>
        </p:spPr>
        <p:txBody>
          <a:bodyPr anchor="t">
            <a:noAutofit/>
          </a:bodyPr>
          <a:lstStyle>
            <a:lvl1pPr marL="0" indent="0" algn="l">
              <a:buNone/>
              <a:defRPr sz="16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56F1E21B-03CE-024B-AAB6-5DE166D235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17691" y="5737814"/>
            <a:ext cx="2321683" cy="868759"/>
          </a:xfrm>
          <a:prstGeom prst="rect">
            <a:avLst/>
          </a:prstGeom>
        </p:spPr>
      </p:pic>
      <p:sp>
        <p:nvSpPr>
          <p:cNvPr id="9" name="Date Placeholder 2"/>
          <p:cNvSpPr>
            <a:spLocks noGrp="1"/>
          </p:cNvSpPr>
          <p:nvPr>
            <p:ph type="dt" idx="10"/>
          </p:nvPr>
        </p:nvSpPr>
        <p:spPr>
          <a:xfrm>
            <a:off x="326572" y="4896508"/>
            <a:ext cx="3508827" cy="400160"/>
          </a:xfrm>
          <a:prstGeom prst="rect">
            <a:avLst/>
          </a:prstGeom>
        </p:spPr>
        <p:txBody>
          <a:bodyPr vert="horz" lIns="0" tIns="0" rIns="0" bIns="0" rtlCol="0">
            <a:noAutofit/>
          </a:bodyPr>
          <a:lstStyle>
            <a:lvl1pPr algn="l">
              <a:defRPr sz="1200" b="1" i="0">
                <a:solidFill>
                  <a:schemeClr val="tx1"/>
                </a:solidFill>
                <a:latin typeface="Proxima Nova Regular" charset="0"/>
              </a:defRPr>
            </a:lvl1pPr>
          </a:lstStyle>
          <a:p>
            <a:endParaRPr lang="en-US" dirty="0"/>
          </a:p>
        </p:txBody>
      </p:sp>
      <p:sp>
        <p:nvSpPr>
          <p:cNvPr id="10" name="TextBox 9"/>
          <p:cNvSpPr txBox="1"/>
          <p:nvPr userDrawn="1"/>
        </p:nvSpPr>
        <p:spPr>
          <a:xfrm>
            <a:off x="225631" y="5737814"/>
            <a:ext cx="2363189" cy="646331"/>
          </a:xfrm>
          <a:prstGeom prst="rect">
            <a:avLst/>
          </a:prstGeom>
          <a:noFill/>
        </p:spPr>
        <p:txBody>
          <a:bodyPr wrap="square" rtlCol="0">
            <a:spAutoFit/>
          </a:bodyPr>
          <a:lstStyle/>
          <a:p>
            <a:r>
              <a:rPr lang="en-US" sz="900" b="0" i="0" dirty="0">
                <a:solidFill>
                  <a:schemeClr val="tx1"/>
                </a:solidFill>
                <a:latin typeface="Arial" charset="0"/>
              </a:rPr>
              <a:t>The Financial</a:t>
            </a:r>
            <a:r>
              <a:rPr lang="en-US" sz="900" b="0" i="0" baseline="0" dirty="0">
                <a:solidFill>
                  <a:schemeClr val="tx1"/>
                </a:solidFill>
                <a:latin typeface="Arial" charset="0"/>
              </a:rPr>
              <a:t> and </a:t>
            </a:r>
            <a:br>
              <a:rPr lang="en-US" sz="900" b="0" i="0" baseline="0" dirty="0">
                <a:solidFill>
                  <a:schemeClr val="tx1"/>
                </a:solidFill>
                <a:latin typeface="Arial" charset="0"/>
              </a:rPr>
            </a:br>
            <a:r>
              <a:rPr lang="en-US" sz="900" b="0" i="0" baseline="0" dirty="0">
                <a:solidFill>
                  <a:schemeClr val="tx1"/>
                </a:solidFill>
                <a:latin typeface="Arial" charset="0"/>
              </a:rPr>
              <a:t>Risk business of</a:t>
            </a:r>
            <a:br>
              <a:rPr lang="en-US" sz="900" b="0" i="0" baseline="0" dirty="0">
                <a:solidFill>
                  <a:schemeClr val="tx1"/>
                </a:solidFill>
                <a:latin typeface="Arial" charset="0"/>
              </a:rPr>
            </a:br>
            <a:r>
              <a:rPr lang="en-US" sz="900" b="0" i="0" baseline="0" dirty="0">
                <a:solidFill>
                  <a:schemeClr val="tx1"/>
                </a:solidFill>
                <a:latin typeface="Arial" charset="0"/>
              </a:rPr>
              <a:t>Thomson Reuters</a:t>
            </a:r>
            <a:br>
              <a:rPr lang="en-US" sz="900" b="0" i="0" baseline="0" dirty="0">
                <a:solidFill>
                  <a:schemeClr val="tx1"/>
                </a:solidFill>
                <a:latin typeface="Arial" charset="0"/>
              </a:rPr>
            </a:br>
            <a:r>
              <a:rPr lang="en-US" sz="900" b="0" i="0" baseline="0" dirty="0">
                <a:solidFill>
                  <a:schemeClr val="tx1"/>
                </a:solidFill>
                <a:latin typeface="Arial" charset="0"/>
              </a:rPr>
              <a:t>is now Refinitiv.</a:t>
            </a:r>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Blue Background with Arrow">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29358"/>
          <a:stretch/>
        </p:blipFill>
        <p:spPr>
          <a:xfrm>
            <a:off x="-2" y="851295"/>
            <a:ext cx="9674418" cy="2377440"/>
          </a:xfrm>
          <a:prstGeom prst="rect">
            <a:avLst/>
          </a:prstGeom>
        </p:spPr>
      </p:pic>
      <p:sp>
        <p:nvSpPr>
          <p:cNvPr id="6" name="Title 1"/>
          <p:cNvSpPr>
            <a:spLocks noGrp="1"/>
          </p:cNvSpPr>
          <p:nvPr>
            <p:ph type="ctrTitle" hasCustomPrompt="1"/>
          </p:nvPr>
        </p:nvSpPr>
        <p:spPr>
          <a:xfrm>
            <a:off x="307524" y="2175932"/>
            <a:ext cx="7437360" cy="1961279"/>
          </a:xfrm>
        </p:spPr>
        <p:txBody>
          <a:bodyPr anchor="b">
            <a:noAutofit/>
          </a:bodyPr>
          <a:lstStyle>
            <a:lvl1pPr algn="l">
              <a:lnSpc>
                <a:spcPct val="80000"/>
              </a:lnSpc>
              <a:defRPr sz="6000">
                <a:solidFill>
                  <a:schemeClr val="bg1"/>
                </a:solidFill>
              </a:defRPr>
            </a:lvl1pPr>
          </a:lstStyle>
          <a:p>
            <a:r>
              <a:rPr lang="en-US" dirty="0"/>
              <a:t>Click to edit </a:t>
            </a:r>
            <a:br>
              <a:rPr lang="en-US" dirty="0"/>
            </a:br>
            <a:r>
              <a:rPr lang="en-US" dirty="0"/>
              <a:t>Master title style</a:t>
            </a:r>
          </a:p>
        </p:txBody>
      </p:sp>
      <p:sp>
        <p:nvSpPr>
          <p:cNvPr id="7" name="Subtitle 2"/>
          <p:cNvSpPr>
            <a:spLocks noGrp="1"/>
          </p:cNvSpPr>
          <p:nvPr>
            <p:ph type="subTitle" idx="1"/>
          </p:nvPr>
        </p:nvSpPr>
        <p:spPr>
          <a:xfrm>
            <a:off x="329184" y="4149913"/>
            <a:ext cx="7434750" cy="731520"/>
          </a:xfrm>
        </p:spPr>
        <p:txBody>
          <a:bodyPr anchor="t">
            <a:noAutofit/>
          </a:bodyPr>
          <a:lstStyle>
            <a:lvl1pPr marL="0" indent="0" algn="l">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Date Placeholder 2"/>
          <p:cNvSpPr>
            <a:spLocks noGrp="1"/>
          </p:cNvSpPr>
          <p:nvPr>
            <p:ph type="dt" idx="10"/>
          </p:nvPr>
        </p:nvSpPr>
        <p:spPr>
          <a:xfrm>
            <a:off x="326572" y="5205271"/>
            <a:ext cx="3508827" cy="400160"/>
          </a:xfrm>
          <a:prstGeom prst="rect">
            <a:avLst/>
          </a:prstGeom>
        </p:spPr>
        <p:txBody>
          <a:bodyPr vert="horz" lIns="0" tIns="0" rIns="0" bIns="0" rtlCol="0">
            <a:noAutofit/>
          </a:bodyPr>
          <a:lstStyle>
            <a:lvl1pPr algn="l">
              <a:defRPr sz="1200" b="1" i="0">
                <a:solidFill>
                  <a:schemeClr val="bg1"/>
                </a:solidFill>
                <a:latin typeface="Proxima Nova Regular" charset="0"/>
              </a:defRPr>
            </a:lvl1pPr>
          </a:lstStyle>
          <a:p>
            <a:endParaRPr lang="en-US" dirty="0"/>
          </a:p>
        </p:txBody>
      </p:sp>
      <p:pic>
        <p:nvPicPr>
          <p:cNvPr id="13" name="Picture 12">
            <a:extLst>
              <a:ext uri="{FF2B5EF4-FFF2-40B4-BE49-F238E27FC236}">
                <a16:creationId xmlns:a16="http://schemas.microsoft.com/office/drawing/2014/main" id="{56F1E21B-03CE-024B-AAB6-5DE166D235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17691" y="5737814"/>
            <a:ext cx="2321683" cy="868758"/>
          </a:xfrm>
          <a:prstGeom prst="rect">
            <a:avLst/>
          </a:prstGeom>
        </p:spPr>
      </p:pic>
      <p:sp>
        <p:nvSpPr>
          <p:cNvPr id="10" name="TextBox 9"/>
          <p:cNvSpPr txBox="1"/>
          <p:nvPr userDrawn="1"/>
        </p:nvSpPr>
        <p:spPr>
          <a:xfrm>
            <a:off x="225631" y="5737814"/>
            <a:ext cx="2363189" cy="646331"/>
          </a:xfrm>
          <a:prstGeom prst="rect">
            <a:avLst/>
          </a:prstGeom>
          <a:noFill/>
        </p:spPr>
        <p:txBody>
          <a:bodyPr wrap="square" rtlCol="0">
            <a:spAutoFit/>
          </a:bodyPr>
          <a:lstStyle/>
          <a:p>
            <a:r>
              <a:rPr lang="en-US" sz="900" b="0" i="0" dirty="0">
                <a:solidFill>
                  <a:schemeClr val="bg1"/>
                </a:solidFill>
                <a:latin typeface="Arial" charset="0"/>
              </a:rPr>
              <a:t>The Financial</a:t>
            </a:r>
            <a:r>
              <a:rPr lang="en-US" sz="900" b="0" i="0" baseline="0" dirty="0">
                <a:solidFill>
                  <a:schemeClr val="bg1"/>
                </a:solidFill>
                <a:latin typeface="Arial" charset="0"/>
              </a:rPr>
              <a:t> and </a:t>
            </a:r>
            <a:br>
              <a:rPr lang="en-US" sz="900" b="0" i="0" baseline="0" dirty="0">
                <a:solidFill>
                  <a:schemeClr val="bg1"/>
                </a:solidFill>
                <a:latin typeface="Arial" charset="0"/>
              </a:rPr>
            </a:br>
            <a:r>
              <a:rPr lang="en-US" sz="900" b="0" i="0" baseline="0" dirty="0">
                <a:solidFill>
                  <a:schemeClr val="bg1"/>
                </a:solidFill>
                <a:latin typeface="Arial" charset="0"/>
              </a:rPr>
              <a:t>Risk business of</a:t>
            </a:r>
            <a:br>
              <a:rPr lang="en-US" sz="900" b="0" i="0" baseline="0" dirty="0">
                <a:solidFill>
                  <a:schemeClr val="bg1"/>
                </a:solidFill>
                <a:latin typeface="Arial" charset="0"/>
              </a:rPr>
            </a:br>
            <a:r>
              <a:rPr lang="en-US" sz="900" b="0" i="0" baseline="0" dirty="0">
                <a:solidFill>
                  <a:schemeClr val="bg1"/>
                </a:solidFill>
                <a:latin typeface="Arial" charset="0"/>
              </a:rPr>
              <a:t>Thomson Reuters</a:t>
            </a:r>
            <a:br>
              <a:rPr lang="en-US" sz="900" b="0" i="0" baseline="0" dirty="0">
                <a:solidFill>
                  <a:schemeClr val="bg1"/>
                </a:solidFill>
                <a:latin typeface="Arial" charset="0"/>
              </a:rPr>
            </a:br>
            <a:r>
              <a:rPr lang="en-US" sz="900" b="0" i="0" baseline="0" dirty="0">
                <a:solidFill>
                  <a:schemeClr val="bg1"/>
                </a:solidFill>
                <a:latin typeface="Arial" charset="0"/>
              </a:rPr>
              <a:t>is now Refinitiv.</a:t>
            </a: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White Background Light Bulb">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07524" y="177801"/>
            <a:ext cx="6260494" cy="2607330"/>
          </a:xfrm>
        </p:spPr>
        <p:txBody>
          <a:bodyPr anchor="b">
            <a:noAutofit/>
          </a:bodyPr>
          <a:lstStyle>
            <a:lvl1pPr algn="l">
              <a:lnSpc>
                <a:spcPct val="80000"/>
              </a:lnSpc>
              <a:defRPr sz="6000">
                <a:solidFill>
                  <a:schemeClr val="tx2"/>
                </a:solidFill>
              </a:defRPr>
            </a:lvl1pPr>
          </a:lstStyle>
          <a:p>
            <a:r>
              <a:rPr lang="en-US" dirty="0"/>
              <a:t>Click to edit </a:t>
            </a:r>
            <a:br>
              <a:rPr lang="en-US" dirty="0"/>
            </a:br>
            <a:r>
              <a:rPr lang="en-US" dirty="0"/>
              <a:t>Master title style</a:t>
            </a:r>
          </a:p>
        </p:txBody>
      </p:sp>
      <p:sp>
        <p:nvSpPr>
          <p:cNvPr id="7" name="Subtitle 2"/>
          <p:cNvSpPr>
            <a:spLocks noGrp="1"/>
          </p:cNvSpPr>
          <p:nvPr>
            <p:ph type="subTitle" idx="1"/>
          </p:nvPr>
        </p:nvSpPr>
        <p:spPr>
          <a:xfrm>
            <a:off x="329184" y="2797832"/>
            <a:ext cx="6257883" cy="731520"/>
          </a:xfrm>
        </p:spPr>
        <p:txBody>
          <a:bodyPr anchor="t">
            <a:noAutofit/>
          </a:bodyPr>
          <a:lstStyle>
            <a:lvl1pPr marL="0" indent="0" algn="l">
              <a:buNone/>
              <a:defRPr sz="16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56F1E21B-03CE-024B-AAB6-5DE166D235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17691" y="5737814"/>
            <a:ext cx="2321683" cy="868759"/>
          </a:xfrm>
          <a:prstGeom prst="rect">
            <a:avLst/>
          </a:prstGeom>
        </p:spPr>
      </p:pic>
      <p:sp>
        <p:nvSpPr>
          <p:cNvPr id="9" name="Date Placeholder 2"/>
          <p:cNvSpPr>
            <a:spLocks noGrp="1"/>
          </p:cNvSpPr>
          <p:nvPr>
            <p:ph type="dt" idx="10"/>
          </p:nvPr>
        </p:nvSpPr>
        <p:spPr>
          <a:xfrm>
            <a:off x="326572" y="4019440"/>
            <a:ext cx="3508827" cy="400160"/>
          </a:xfrm>
          <a:prstGeom prst="rect">
            <a:avLst/>
          </a:prstGeom>
        </p:spPr>
        <p:txBody>
          <a:bodyPr vert="horz" lIns="0" tIns="0" rIns="0" bIns="0" rtlCol="0">
            <a:noAutofit/>
          </a:bodyPr>
          <a:lstStyle>
            <a:lvl1pPr algn="l">
              <a:defRPr sz="1200" b="1" i="0">
                <a:solidFill>
                  <a:schemeClr val="tx1"/>
                </a:solidFill>
                <a:latin typeface="Proxima Nova Regular" charset="0"/>
              </a:defRPr>
            </a:lvl1pPr>
          </a:lstStyle>
          <a:p>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5944" y="0"/>
            <a:ext cx="3628370" cy="5158231"/>
          </a:xfrm>
          <a:prstGeom prst="rect">
            <a:avLst/>
          </a:prstGeom>
        </p:spPr>
      </p:pic>
      <p:sp>
        <p:nvSpPr>
          <p:cNvPr id="11" name="TextBox 10"/>
          <p:cNvSpPr txBox="1"/>
          <p:nvPr userDrawn="1"/>
        </p:nvSpPr>
        <p:spPr>
          <a:xfrm>
            <a:off x="225631" y="5737814"/>
            <a:ext cx="2363189" cy="646331"/>
          </a:xfrm>
          <a:prstGeom prst="rect">
            <a:avLst/>
          </a:prstGeom>
          <a:noFill/>
        </p:spPr>
        <p:txBody>
          <a:bodyPr wrap="square" rtlCol="0">
            <a:spAutoFit/>
          </a:bodyPr>
          <a:lstStyle/>
          <a:p>
            <a:r>
              <a:rPr lang="en-US" sz="900" b="0" i="0" dirty="0">
                <a:solidFill>
                  <a:schemeClr val="tx1"/>
                </a:solidFill>
                <a:latin typeface="Arial" charset="0"/>
              </a:rPr>
              <a:t>The Financial</a:t>
            </a:r>
            <a:r>
              <a:rPr lang="en-US" sz="900" b="0" i="0" baseline="0" dirty="0">
                <a:solidFill>
                  <a:schemeClr val="tx1"/>
                </a:solidFill>
                <a:latin typeface="Arial" charset="0"/>
              </a:rPr>
              <a:t> and </a:t>
            </a:r>
            <a:br>
              <a:rPr lang="en-US" sz="900" b="0" i="0" baseline="0" dirty="0">
                <a:solidFill>
                  <a:schemeClr val="tx1"/>
                </a:solidFill>
                <a:latin typeface="Arial" charset="0"/>
              </a:rPr>
            </a:br>
            <a:r>
              <a:rPr lang="en-US" sz="900" b="0" i="0" baseline="0" dirty="0">
                <a:solidFill>
                  <a:schemeClr val="tx1"/>
                </a:solidFill>
                <a:latin typeface="Arial" charset="0"/>
              </a:rPr>
              <a:t>Risk business of</a:t>
            </a:r>
            <a:br>
              <a:rPr lang="en-US" sz="900" b="0" i="0" baseline="0" dirty="0">
                <a:solidFill>
                  <a:schemeClr val="tx1"/>
                </a:solidFill>
                <a:latin typeface="Arial" charset="0"/>
              </a:rPr>
            </a:br>
            <a:r>
              <a:rPr lang="en-US" sz="900" b="0" i="0" baseline="0" dirty="0">
                <a:solidFill>
                  <a:schemeClr val="tx1"/>
                </a:solidFill>
                <a:latin typeface="Arial" charset="0"/>
              </a:rPr>
              <a:t>Thomson Reuters</a:t>
            </a:r>
            <a:br>
              <a:rPr lang="en-US" sz="900" b="0" i="0" baseline="0" dirty="0">
                <a:solidFill>
                  <a:schemeClr val="tx1"/>
                </a:solidFill>
                <a:latin typeface="Arial" charset="0"/>
              </a:rPr>
            </a:br>
            <a:r>
              <a:rPr lang="en-US" sz="900" b="0" i="0" baseline="0" dirty="0">
                <a:solidFill>
                  <a:schemeClr val="tx1"/>
                </a:solidFill>
                <a:latin typeface="Arial" charset="0"/>
              </a:rPr>
              <a:t>is now Refinitiv.</a:t>
            </a: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Blue Background Light Bulb">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07524" y="177801"/>
            <a:ext cx="6260494" cy="2607330"/>
          </a:xfrm>
        </p:spPr>
        <p:txBody>
          <a:bodyPr anchor="b">
            <a:noAutofit/>
          </a:bodyPr>
          <a:lstStyle>
            <a:lvl1pPr algn="l">
              <a:lnSpc>
                <a:spcPct val="80000"/>
              </a:lnSpc>
              <a:defRPr sz="6000">
                <a:solidFill>
                  <a:schemeClr val="bg1"/>
                </a:solidFill>
              </a:defRPr>
            </a:lvl1pPr>
          </a:lstStyle>
          <a:p>
            <a:r>
              <a:rPr lang="en-US" dirty="0"/>
              <a:t>Click to edit </a:t>
            </a:r>
            <a:br>
              <a:rPr lang="en-US" dirty="0"/>
            </a:br>
            <a:r>
              <a:rPr lang="en-US" dirty="0"/>
              <a:t>Master title style</a:t>
            </a:r>
          </a:p>
        </p:txBody>
      </p:sp>
      <p:sp>
        <p:nvSpPr>
          <p:cNvPr id="7" name="Subtitle 2"/>
          <p:cNvSpPr>
            <a:spLocks noGrp="1"/>
          </p:cNvSpPr>
          <p:nvPr>
            <p:ph type="subTitle" idx="1"/>
          </p:nvPr>
        </p:nvSpPr>
        <p:spPr>
          <a:xfrm>
            <a:off x="329184" y="2797832"/>
            <a:ext cx="6257883" cy="731520"/>
          </a:xfrm>
        </p:spPr>
        <p:txBody>
          <a:bodyPr anchor="t">
            <a:noAutofit/>
          </a:bodyPr>
          <a:lstStyle>
            <a:lvl1pPr marL="0" indent="0" algn="l">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Date Placeholder 2"/>
          <p:cNvSpPr>
            <a:spLocks noGrp="1"/>
          </p:cNvSpPr>
          <p:nvPr>
            <p:ph type="dt" idx="10"/>
          </p:nvPr>
        </p:nvSpPr>
        <p:spPr>
          <a:xfrm>
            <a:off x="326572" y="4019440"/>
            <a:ext cx="3508827" cy="400160"/>
          </a:xfrm>
          <a:prstGeom prst="rect">
            <a:avLst/>
          </a:prstGeom>
        </p:spPr>
        <p:txBody>
          <a:bodyPr vert="horz" lIns="0" tIns="0" rIns="0" bIns="0" rtlCol="0">
            <a:noAutofit/>
          </a:bodyPr>
          <a:lstStyle>
            <a:lvl1pPr algn="l">
              <a:defRPr sz="1200" b="1" i="0">
                <a:solidFill>
                  <a:schemeClr val="bg1"/>
                </a:solidFill>
                <a:latin typeface="Proxima Nova Regular" charset="0"/>
              </a:defRPr>
            </a:lvl1pPr>
          </a:lstStyle>
          <a:p>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75944" y="0"/>
            <a:ext cx="3628370" cy="5158232"/>
          </a:xfrm>
          <a:prstGeom prst="rect">
            <a:avLst/>
          </a:prstGeom>
        </p:spPr>
      </p:pic>
      <p:pic>
        <p:nvPicPr>
          <p:cNvPr id="12" name="Picture 11">
            <a:extLst>
              <a:ext uri="{FF2B5EF4-FFF2-40B4-BE49-F238E27FC236}">
                <a16:creationId xmlns:a16="http://schemas.microsoft.com/office/drawing/2014/main" id="{56F1E21B-03CE-024B-AAB6-5DE166D235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17691" y="5737814"/>
            <a:ext cx="2321683" cy="868758"/>
          </a:xfrm>
          <a:prstGeom prst="rect">
            <a:avLst/>
          </a:prstGeom>
        </p:spPr>
      </p:pic>
      <p:sp>
        <p:nvSpPr>
          <p:cNvPr id="10" name="TextBox 9"/>
          <p:cNvSpPr txBox="1"/>
          <p:nvPr userDrawn="1"/>
        </p:nvSpPr>
        <p:spPr>
          <a:xfrm>
            <a:off x="225631" y="5737814"/>
            <a:ext cx="2363189" cy="646331"/>
          </a:xfrm>
          <a:prstGeom prst="rect">
            <a:avLst/>
          </a:prstGeom>
          <a:noFill/>
        </p:spPr>
        <p:txBody>
          <a:bodyPr wrap="square" rtlCol="0">
            <a:spAutoFit/>
          </a:bodyPr>
          <a:lstStyle/>
          <a:p>
            <a:r>
              <a:rPr lang="en-US" sz="900" b="0" i="0" dirty="0">
                <a:solidFill>
                  <a:schemeClr val="bg1"/>
                </a:solidFill>
                <a:latin typeface="Arial" charset="0"/>
              </a:rPr>
              <a:t>The Financial</a:t>
            </a:r>
            <a:r>
              <a:rPr lang="en-US" sz="900" b="0" i="0" baseline="0" dirty="0">
                <a:solidFill>
                  <a:schemeClr val="bg1"/>
                </a:solidFill>
                <a:latin typeface="Arial" charset="0"/>
              </a:rPr>
              <a:t> and </a:t>
            </a:r>
            <a:br>
              <a:rPr lang="en-US" sz="900" b="0" i="0" baseline="0" dirty="0">
                <a:solidFill>
                  <a:schemeClr val="bg1"/>
                </a:solidFill>
                <a:latin typeface="Arial" charset="0"/>
              </a:rPr>
            </a:br>
            <a:r>
              <a:rPr lang="en-US" sz="900" b="0" i="0" baseline="0" dirty="0">
                <a:solidFill>
                  <a:schemeClr val="bg1"/>
                </a:solidFill>
                <a:latin typeface="Arial" charset="0"/>
              </a:rPr>
              <a:t>Risk business of</a:t>
            </a:r>
            <a:br>
              <a:rPr lang="en-US" sz="900" b="0" i="0" baseline="0" dirty="0">
                <a:solidFill>
                  <a:schemeClr val="bg1"/>
                </a:solidFill>
                <a:latin typeface="Arial" charset="0"/>
              </a:rPr>
            </a:br>
            <a:r>
              <a:rPr lang="en-US" sz="900" b="0" i="0" baseline="0" dirty="0">
                <a:solidFill>
                  <a:schemeClr val="bg1"/>
                </a:solidFill>
                <a:latin typeface="Arial" charset="0"/>
              </a:rPr>
              <a:t>Thomson Reuters</a:t>
            </a:r>
            <a:br>
              <a:rPr lang="en-US" sz="900" b="0" i="0" baseline="0" dirty="0">
                <a:solidFill>
                  <a:schemeClr val="bg1"/>
                </a:solidFill>
                <a:latin typeface="Arial" charset="0"/>
              </a:rPr>
            </a:br>
            <a:r>
              <a:rPr lang="en-US" sz="900" b="0" i="0" baseline="0" dirty="0">
                <a:solidFill>
                  <a:schemeClr val="bg1"/>
                </a:solidFill>
                <a:latin typeface="Arial" charset="0"/>
              </a:rPr>
              <a:t>is now Refinitiv.</a:t>
            </a:r>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Background Data Symbol">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07524" y="2175932"/>
            <a:ext cx="5667826" cy="1961279"/>
          </a:xfrm>
        </p:spPr>
        <p:txBody>
          <a:bodyPr anchor="b">
            <a:noAutofit/>
          </a:bodyPr>
          <a:lstStyle>
            <a:lvl1pPr algn="l">
              <a:lnSpc>
                <a:spcPct val="80000"/>
              </a:lnSpc>
              <a:defRPr sz="6000">
                <a:solidFill>
                  <a:schemeClr val="tx2"/>
                </a:solidFill>
              </a:defRPr>
            </a:lvl1pPr>
          </a:lstStyle>
          <a:p>
            <a:r>
              <a:rPr lang="en-US" dirty="0"/>
              <a:t>Click to edit </a:t>
            </a:r>
            <a:br>
              <a:rPr lang="en-US" dirty="0"/>
            </a:br>
            <a:r>
              <a:rPr lang="en-US" dirty="0"/>
              <a:t>Master title style</a:t>
            </a:r>
          </a:p>
        </p:txBody>
      </p:sp>
      <p:sp>
        <p:nvSpPr>
          <p:cNvPr id="7" name="Subtitle 2"/>
          <p:cNvSpPr>
            <a:spLocks noGrp="1"/>
          </p:cNvSpPr>
          <p:nvPr>
            <p:ph type="subTitle" idx="1"/>
          </p:nvPr>
        </p:nvSpPr>
        <p:spPr>
          <a:xfrm>
            <a:off x="329184" y="4162613"/>
            <a:ext cx="5665216" cy="731520"/>
          </a:xfrm>
        </p:spPr>
        <p:txBody>
          <a:bodyPr anchor="t">
            <a:noAutofit/>
          </a:bodyPr>
          <a:lstStyle>
            <a:lvl1pPr marL="0" indent="0" algn="l">
              <a:buNone/>
              <a:defRPr sz="16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56F1E21B-03CE-024B-AAB6-5DE166D235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17691" y="5737814"/>
            <a:ext cx="2321683" cy="868759"/>
          </a:xfrm>
          <a:prstGeom prst="rect">
            <a:avLst/>
          </a:prstGeom>
        </p:spPr>
      </p:pic>
      <p:sp>
        <p:nvSpPr>
          <p:cNvPr id="9" name="Date Placeholder 2"/>
          <p:cNvSpPr>
            <a:spLocks noGrp="1"/>
          </p:cNvSpPr>
          <p:nvPr>
            <p:ph type="dt" idx="10"/>
          </p:nvPr>
        </p:nvSpPr>
        <p:spPr>
          <a:xfrm>
            <a:off x="326572" y="4896508"/>
            <a:ext cx="3508827" cy="400160"/>
          </a:xfrm>
          <a:prstGeom prst="rect">
            <a:avLst/>
          </a:prstGeom>
        </p:spPr>
        <p:txBody>
          <a:bodyPr vert="horz" lIns="0" tIns="0" rIns="0" bIns="0" rtlCol="0">
            <a:noAutofit/>
          </a:bodyPr>
          <a:lstStyle>
            <a:lvl1pPr algn="l">
              <a:defRPr sz="1200" b="1" i="0">
                <a:solidFill>
                  <a:schemeClr val="tx1"/>
                </a:solidFill>
                <a:latin typeface="Proxima Nova Regular" charset="0"/>
              </a:defRPr>
            </a:lvl1pPr>
          </a:lstStyle>
          <a:p>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0" y="960964"/>
            <a:ext cx="5196809" cy="4011329"/>
          </a:xfrm>
          <a:prstGeom prst="rect">
            <a:avLst/>
          </a:prstGeom>
        </p:spPr>
      </p:pic>
      <p:sp>
        <p:nvSpPr>
          <p:cNvPr id="10" name="TextBox 9"/>
          <p:cNvSpPr txBox="1"/>
          <p:nvPr userDrawn="1"/>
        </p:nvSpPr>
        <p:spPr>
          <a:xfrm>
            <a:off x="225631" y="5737814"/>
            <a:ext cx="2363189" cy="646331"/>
          </a:xfrm>
          <a:prstGeom prst="rect">
            <a:avLst/>
          </a:prstGeom>
          <a:noFill/>
        </p:spPr>
        <p:txBody>
          <a:bodyPr wrap="square" rtlCol="0">
            <a:spAutoFit/>
          </a:bodyPr>
          <a:lstStyle/>
          <a:p>
            <a:r>
              <a:rPr lang="en-US" sz="900" b="0" i="0" dirty="0">
                <a:solidFill>
                  <a:schemeClr val="tx1"/>
                </a:solidFill>
                <a:latin typeface="Arial" charset="0"/>
              </a:rPr>
              <a:t>The Financial</a:t>
            </a:r>
            <a:r>
              <a:rPr lang="en-US" sz="900" b="0" i="0" baseline="0" dirty="0">
                <a:solidFill>
                  <a:schemeClr val="tx1"/>
                </a:solidFill>
                <a:latin typeface="Arial" charset="0"/>
              </a:rPr>
              <a:t> and </a:t>
            </a:r>
            <a:br>
              <a:rPr lang="en-US" sz="900" b="0" i="0" baseline="0" dirty="0">
                <a:solidFill>
                  <a:schemeClr val="tx1"/>
                </a:solidFill>
                <a:latin typeface="Arial" charset="0"/>
              </a:rPr>
            </a:br>
            <a:r>
              <a:rPr lang="en-US" sz="900" b="0" i="0" baseline="0" dirty="0">
                <a:solidFill>
                  <a:schemeClr val="tx1"/>
                </a:solidFill>
                <a:latin typeface="Arial" charset="0"/>
              </a:rPr>
              <a:t>Risk business of</a:t>
            </a:r>
            <a:br>
              <a:rPr lang="en-US" sz="900" b="0" i="0" baseline="0" dirty="0">
                <a:solidFill>
                  <a:schemeClr val="tx1"/>
                </a:solidFill>
                <a:latin typeface="Arial" charset="0"/>
              </a:rPr>
            </a:br>
            <a:r>
              <a:rPr lang="en-US" sz="900" b="0" i="0" baseline="0" dirty="0">
                <a:solidFill>
                  <a:schemeClr val="tx1"/>
                </a:solidFill>
                <a:latin typeface="Arial" charset="0"/>
              </a:rPr>
              <a:t>Thomson Reuters</a:t>
            </a:r>
            <a:br>
              <a:rPr lang="en-US" sz="900" b="0" i="0" baseline="0" dirty="0">
                <a:solidFill>
                  <a:schemeClr val="tx1"/>
                </a:solidFill>
                <a:latin typeface="Arial" charset="0"/>
              </a:rPr>
            </a:br>
            <a:r>
              <a:rPr lang="en-US" sz="900" b="0" i="0" baseline="0" dirty="0">
                <a:solidFill>
                  <a:schemeClr val="tx1"/>
                </a:solidFill>
                <a:latin typeface="Arial" charset="0"/>
              </a:rPr>
              <a:t>is now Refinitiv.</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Blue Background Data Symbol">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096000" y="960964"/>
            <a:ext cx="5191760" cy="4005072"/>
          </a:xfrm>
          <a:prstGeom prst="rect">
            <a:avLst/>
          </a:prstGeom>
        </p:spPr>
      </p:pic>
      <p:sp>
        <p:nvSpPr>
          <p:cNvPr id="6" name="Title 1"/>
          <p:cNvSpPr>
            <a:spLocks noGrp="1"/>
          </p:cNvSpPr>
          <p:nvPr>
            <p:ph type="ctrTitle" hasCustomPrompt="1"/>
          </p:nvPr>
        </p:nvSpPr>
        <p:spPr>
          <a:xfrm>
            <a:off x="307524" y="2175932"/>
            <a:ext cx="5667826" cy="1961279"/>
          </a:xfrm>
        </p:spPr>
        <p:txBody>
          <a:bodyPr anchor="b">
            <a:noAutofit/>
          </a:bodyPr>
          <a:lstStyle>
            <a:lvl1pPr algn="l">
              <a:lnSpc>
                <a:spcPct val="80000"/>
              </a:lnSpc>
              <a:defRPr sz="6000">
                <a:solidFill>
                  <a:schemeClr val="bg1"/>
                </a:solidFill>
              </a:defRPr>
            </a:lvl1pPr>
          </a:lstStyle>
          <a:p>
            <a:r>
              <a:rPr lang="en-US" dirty="0"/>
              <a:t>Click to edit </a:t>
            </a:r>
            <a:br>
              <a:rPr lang="en-US" dirty="0"/>
            </a:br>
            <a:r>
              <a:rPr lang="en-US" dirty="0"/>
              <a:t>Master title style</a:t>
            </a:r>
          </a:p>
        </p:txBody>
      </p:sp>
      <p:sp>
        <p:nvSpPr>
          <p:cNvPr id="7" name="Subtitle 2"/>
          <p:cNvSpPr>
            <a:spLocks noGrp="1"/>
          </p:cNvSpPr>
          <p:nvPr>
            <p:ph type="subTitle" idx="1"/>
          </p:nvPr>
        </p:nvSpPr>
        <p:spPr>
          <a:xfrm>
            <a:off x="329184" y="4149913"/>
            <a:ext cx="5665216" cy="731520"/>
          </a:xfrm>
        </p:spPr>
        <p:txBody>
          <a:bodyPr anchor="t">
            <a:noAutofit/>
          </a:bodyPr>
          <a:lstStyle>
            <a:lvl1pPr marL="0" indent="0" algn="l">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Date Placeholder 2"/>
          <p:cNvSpPr>
            <a:spLocks noGrp="1"/>
          </p:cNvSpPr>
          <p:nvPr>
            <p:ph type="dt" idx="10"/>
          </p:nvPr>
        </p:nvSpPr>
        <p:spPr>
          <a:xfrm>
            <a:off x="326572" y="4896510"/>
            <a:ext cx="3508827" cy="400160"/>
          </a:xfrm>
          <a:prstGeom prst="rect">
            <a:avLst/>
          </a:prstGeom>
        </p:spPr>
        <p:txBody>
          <a:bodyPr vert="horz" lIns="0" tIns="0" rIns="0" bIns="0" rtlCol="0">
            <a:noAutofit/>
          </a:bodyPr>
          <a:lstStyle>
            <a:lvl1pPr algn="l">
              <a:defRPr sz="1200" b="1" i="0">
                <a:solidFill>
                  <a:schemeClr val="bg1"/>
                </a:solidFill>
                <a:latin typeface="Proxima Nova Regular" charset="0"/>
              </a:defRPr>
            </a:lvl1pPr>
          </a:lstStyle>
          <a:p>
            <a:endParaRPr lang="en-US" dirty="0"/>
          </a:p>
        </p:txBody>
      </p:sp>
      <p:pic>
        <p:nvPicPr>
          <p:cNvPr id="12" name="Picture 11">
            <a:extLst>
              <a:ext uri="{FF2B5EF4-FFF2-40B4-BE49-F238E27FC236}">
                <a16:creationId xmlns:a16="http://schemas.microsoft.com/office/drawing/2014/main" id="{56F1E21B-03CE-024B-AAB6-5DE166D235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17691" y="5737814"/>
            <a:ext cx="2321683" cy="868758"/>
          </a:xfrm>
          <a:prstGeom prst="rect">
            <a:avLst/>
          </a:prstGeom>
        </p:spPr>
      </p:pic>
      <p:sp>
        <p:nvSpPr>
          <p:cNvPr id="8" name="TextBox 7"/>
          <p:cNvSpPr txBox="1"/>
          <p:nvPr userDrawn="1"/>
        </p:nvSpPr>
        <p:spPr>
          <a:xfrm>
            <a:off x="225631" y="5737814"/>
            <a:ext cx="2363189" cy="646331"/>
          </a:xfrm>
          <a:prstGeom prst="rect">
            <a:avLst/>
          </a:prstGeom>
          <a:noFill/>
        </p:spPr>
        <p:txBody>
          <a:bodyPr wrap="square" rtlCol="0">
            <a:spAutoFit/>
          </a:bodyPr>
          <a:lstStyle/>
          <a:p>
            <a:r>
              <a:rPr lang="en-US" sz="900" b="0" i="0" dirty="0">
                <a:solidFill>
                  <a:schemeClr val="bg1"/>
                </a:solidFill>
                <a:latin typeface="Arial" charset="0"/>
              </a:rPr>
              <a:t>The Financial</a:t>
            </a:r>
            <a:r>
              <a:rPr lang="en-US" sz="900" b="0" i="0" baseline="0" dirty="0">
                <a:solidFill>
                  <a:schemeClr val="bg1"/>
                </a:solidFill>
                <a:latin typeface="Arial" charset="0"/>
              </a:rPr>
              <a:t> and </a:t>
            </a:r>
            <a:br>
              <a:rPr lang="en-US" sz="900" b="0" i="0" baseline="0" dirty="0">
                <a:solidFill>
                  <a:schemeClr val="bg1"/>
                </a:solidFill>
                <a:latin typeface="Arial" charset="0"/>
              </a:rPr>
            </a:br>
            <a:r>
              <a:rPr lang="en-US" sz="900" b="0" i="0" baseline="0" dirty="0">
                <a:solidFill>
                  <a:schemeClr val="bg1"/>
                </a:solidFill>
                <a:latin typeface="Arial" charset="0"/>
              </a:rPr>
              <a:t>Risk business of</a:t>
            </a:r>
            <a:br>
              <a:rPr lang="en-US" sz="900" b="0" i="0" baseline="0" dirty="0">
                <a:solidFill>
                  <a:schemeClr val="bg1"/>
                </a:solidFill>
                <a:latin typeface="Arial" charset="0"/>
              </a:rPr>
            </a:br>
            <a:r>
              <a:rPr lang="en-US" sz="900" b="0" i="0" baseline="0" dirty="0">
                <a:solidFill>
                  <a:schemeClr val="bg1"/>
                </a:solidFill>
                <a:latin typeface="Arial" charset="0"/>
              </a:rPr>
              <a:t>Thomson Reuters</a:t>
            </a:r>
            <a:br>
              <a:rPr lang="en-US" sz="900" b="0" i="0" baseline="0" dirty="0">
                <a:solidFill>
                  <a:schemeClr val="bg1"/>
                </a:solidFill>
                <a:latin typeface="Arial" charset="0"/>
              </a:rPr>
            </a:br>
            <a:r>
              <a:rPr lang="en-US" sz="900" b="0" i="0" baseline="0" dirty="0">
                <a:solidFill>
                  <a:schemeClr val="bg1"/>
                </a:solidFill>
                <a:latin typeface="Arial" charset="0"/>
              </a:rPr>
              <a:t>is now Refinitiv.</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608" y="311767"/>
            <a:ext cx="11594592" cy="4572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296864" y="1351722"/>
            <a:ext cx="11598274" cy="45720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002A5AF3-F9F6-8743-AA58-1F987E301413}"/>
              </a:ext>
            </a:extLst>
          </p:cNvPr>
          <p:cNvSpPr txBox="1"/>
          <p:nvPr/>
        </p:nvSpPr>
        <p:spPr>
          <a:xfrm>
            <a:off x="315637" y="6454557"/>
            <a:ext cx="547380" cy="244475"/>
          </a:xfrm>
          <a:prstGeom prst="rect">
            <a:avLst/>
          </a:prstGeom>
          <a:noFill/>
        </p:spPr>
        <p:txBody>
          <a:bodyPr wrap="none" lIns="0" tIns="0" rIns="0" bIns="0" rtlCol="0" anchor="b" anchorCtr="0">
            <a:noAutofit/>
          </a:bodyPr>
          <a:lstStyle/>
          <a:p>
            <a:pPr algn="l"/>
            <a:fld id="{27DCC45D-C2B1-7349-9093-5403214644AE}" type="slidenum">
              <a:rPr lang="en-US" sz="1000" b="0" i="0" smtClean="0">
                <a:latin typeface="Arial" charset="0"/>
                <a:ea typeface="Arial" charset="0"/>
                <a:cs typeface="Arial" charset="0"/>
              </a:rPr>
              <a:pPr algn="l"/>
              <a:t>‹#›</a:t>
            </a:fld>
            <a:endParaRPr lang="en-US" sz="1000" b="0" i="0" dirty="0">
              <a:latin typeface="Arial" charset="0"/>
              <a:ea typeface="Arial" charset="0"/>
              <a:cs typeface="Arial" charset="0"/>
            </a:endParaRPr>
          </a:p>
        </p:txBody>
      </p:sp>
      <p:pic>
        <p:nvPicPr>
          <p:cNvPr id="10" name="Picture 9">
            <a:extLst>
              <a:ext uri="{FF2B5EF4-FFF2-40B4-BE49-F238E27FC236}">
                <a16:creationId xmlns:a16="http://schemas.microsoft.com/office/drawing/2014/main" id="{15EFFB89-C430-C244-B201-EF5EB20EA912}"/>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10795850" y="6280151"/>
            <a:ext cx="1147383" cy="428062"/>
          </a:xfrm>
          <a:prstGeom prst="rect">
            <a:avLst/>
          </a:prstGeom>
        </p:spPr>
      </p:pic>
      <p:sp>
        <p:nvSpPr>
          <p:cNvPr id="4" name="Footer Placeholder 3"/>
          <p:cNvSpPr>
            <a:spLocks noGrp="1"/>
          </p:cNvSpPr>
          <p:nvPr>
            <p:ph type="ftr" sz="quarter" idx="3"/>
          </p:nvPr>
        </p:nvSpPr>
        <p:spPr>
          <a:xfrm>
            <a:off x="736017" y="6438393"/>
            <a:ext cx="7626096" cy="244475"/>
          </a:xfrm>
          <a:prstGeom prst="rect">
            <a:avLst/>
          </a:prstGeom>
        </p:spPr>
        <p:txBody>
          <a:bodyPr vert="horz" lIns="0" tIns="0" rIns="0" bIns="0" rtlCol="0" anchor="b" anchorCtr="0">
            <a:noAutofit/>
          </a:bodyPr>
          <a:lstStyle>
            <a:lvl1pPr algn="l">
              <a:defRPr sz="800" b="0" i="0">
                <a:solidFill>
                  <a:schemeClr val="tx1"/>
                </a:solidFill>
                <a:latin typeface="Arial" charset="0"/>
              </a:defRPr>
            </a:lvl1pPr>
          </a:lstStyle>
          <a:p>
            <a:r>
              <a:rPr lang="en-US" dirty="0" err="1"/>
              <a:t>Refintiiv</a:t>
            </a:r>
            <a:r>
              <a:rPr lang="en-US" dirty="0"/>
              <a:t> </a:t>
            </a:r>
            <a:r>
              <a:rPr lang="en-US" dirty="0" err="1"/>
              <a:t>MarketPsych</a:t>
            </a:r>
            <a:r>
              <a:rPr lang="en-US" dirty="0"/>
              <a:t> Analytics - INTERNAL ONLY</a:t>
            </a:r>
          </a:p>
        </p:txBody>
      </p:sp>
    </p:spTree>
    <p:extLst>
      <p:ext uri="{BB962C8B-B14F-4D97-AF65-F5344CB8AC3E}">
        <p14:creationId xmlns:p14="http://schemas.microsoft.com/office/powerpoint/2010/main" val="1555375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5" r:id="rId3"/>
    <p:sldLayoutId id="2147483679" r:id="rId4"/>
    <p:sldLayoutId id="2147483680" r:id="rId5"/>
    <p:sldLayoutId id="2147483681" r:id="rId6"/>
    <p:sldLayoutId id="2147483682" r:id="rId7"/>
    <p:sldLayoutId id="2147483683" r:id="rId8"/>
    <p:sldLayoutId id="2147483684" r:id="rId9"/>
    <p:sldLayoutId id="2147483663" r:id="rId10"/>
    <p:sldLayoutId id="2147483692" r:id="rId11"/>
    <p:sldLayoutId id="2147483685" r:id="rId12"/>
    <p:sldLayoutId id="2147483686" r:id="rId13"/>
    <p:sldLayoutId id="2147483687" r:id="rId14"/>
    <p:sldLayoutId id="2147483693" r:id="rId15"/>
    <p:sldLayoutId id="2147483688" r:id="rId16"/>
    <p:sldLayoutId id="2147483689" r:id="rId17"/>
    <p:sldLayoutId id="2147483690" r:id="rId18"/>
    <p:sldLayoutId id="2147483691" r:id="rId19"/>
    <p:sldLayoutId id="2147483664" r:id="rId20"/>
    <p:sldLayoutId id="2147483665" r:id="rId21"/>
    <p:sldLayoutId id="2147483669" r:id="rId22"/>
    <p:sldLayoutId id="2147483670" r:id="rId23"/>
    <p:sldLayoutId id="2147483677" r:id="rId24"/>
    <p:sldLayoutId id="2147483671" r:id="rId25"/>
    <p:sldLayoutId id="2147483694" r:id="rId26"/>
    <p:sldLayoutId id="2147483673" r:id="rId27"/>
    <p:sldLayoutId id="2147483674" r:id="rId28"/>
    <p:sldLayoutId id="2147483675" r:id="rId29"/>
    <p:sldLayoutId id="2147483676" r:id="rId30"/>
    <p:sldLayoutId id="2147483696" r:id="rId31"/>
    <p:sldLayoutId id="2147483698" r:id="rId32"/>
    <p:sldLayoutId id="2147483699" r:id="rId33"/>
    <p:sldLayoutId id="2147483700" r:id="rId34"/>
    <p:sldLayoutId id="2147483701" r:id="rId35"/>
  </p:sldLayoutIdLst>
  <p:hf sldNum="0" hdr="0" dt="0"/>
  <p:txStyles>
    <p:titleStyle>
      <a:lvl1pPr algn="l" defTabSz="914400" rtl="0" eaLnBrk="1" latinLnBrk="0" hangingPunct="1">
        <a:lnSpc>
          <a:spcPct val="90000"/>
        </a:lnSpc>
        <a:spcBef>
          <a:spcPct val="0"/>
        </a:spcBef>
        <a:buNone/>
        <a:defRPr sz="2400" b="0" i="0" kern="1200">
          <a:solidFill>
            <a:schemeClr val="tx1"/>
          </a:solidFill>
          <a:latin typeface="Arial Regular" charset="0"/>
          <a:ea typeface="Arial Regular" charset="0"/>
          <a:cs typeface="Arial Regular" charset="0"/>
        </a:defRPr>
      </a:lvl1pPr>
    </p:titleStyle>
    <p:bodyStyle>
      <a:lvl1pPr marL="0" indent="0" algn="l" defTabSz="914400" rtl="0" eaLnBrk="1" latinLnBrk="0" hangingPunct="1">
        <a:lnSpc>
          <a:spcPct val="100000"/>
        </a:lnSpc>
        <a:spcBef>
          <a:spcPts val="0"/>
        </a:spcBef>
        <a:spcAft>
          <a:spcPts val="600"/>
        </a:spcAft>
        <a:buFont typeface="Arial" charset="0"/>
        <a:buNone/>
        <a:defRPr sz="1600" b="0" i="0" kern="1200">
          <a:solidFill>
            <a:schemeClr val="tx1"/>
          </a:solidFill>
          <a:latin typeface="Arial" charset="0"/>
          <a:ea typeface="+mn-ea"/>
          <a:cs typeface="+mn-cs"/>
        </a:defRPr>
      </a:lvl1pPr>
      <a:lvl2pPr marL="171450" indent="-171450" algn="l" defTabSz="914400" rtl="0" eaLnBrk="1" latinLnBrk="0" hangingPunct="1">
        <a:lnSpc>
          <a:spcPct val="100000"/>
        </a:lnSpc>
        <a:spcBef>
          <a:spcPts val="0"/>
        </a:spcBef>
        <a:spcAft>
          <a:spcPts val="600"/>
        </a:spcAft>
        <a:buFont typeface="System Font Regular"/>
        <a:buChar char="–"/>
        <a:tabLst/>
        <a:defRPr sz="1600" b="0" i="0" kern="1200">
          <a:solidFill>
            <a:schemeClr val="tx1"/>
          </a:solidFill>
          <a:latin typeface="Arial" charset="0"/>
          <a:ea typeface="+mn-ea"/>
          <a:cs typeface="+mn-cs"/>
        </a:defRPr>
      </a:lvl2pPr>
      <a:lvl3pPr marL="342900" indent="-171450" algn="l" defTabSz="914400" rtl="0" eaLnBrk="1" latinLnBrk="0" hangingPunct="1">
        <a:lnSpc>
          <a:spcPct val="100000"/>
        </a:lnSpc>
        <a:spcBef>
          <a:spcPts val="0"/>
        </a:spcBef>
        <a:spcAft>
          <a:spcPts val="600"/>
        </a:spcAft>
        <a:buFont typeface="System Font Regular"/>
        <a:buChar char="–"/>
        <a:tabLst/>
        <a:defRPr sz="1600" b="0" i="0" kern="1200">
          <a:solidFill>
            <a:schemeClr val="tx1"/>
          </a:solidFill>
          <a:latin typeface="Arial" charset="0"/>
          <a:ea typeface="+mn-ea"/>
          <a:cs typeface="+mn-cs"/>
        </a:defRPr>
      </a:lvl3pPr>
      <a:lvl4pPr marL="514350" indent="-171450" algn="l" defTabSz="914400" rtl="0" eaLnBrk="1" latinLnBrk="0" hangingPunct="1">
        <a:lnSpc>
          <a:spcPct val="100000"/>
        </a:lnSpc>
        <a:spcBef>
          <a:spcPts val="0"/>
        </a:spcBef>
        <a:spcAft>
          <a:spcPts val="600"/>
        </a:spcAft>
        <a:buFont typeface="System Font Regular"/>
        <a:buChar char="–"/>
        <a:tabLst/>
        <a:defRPr sz="1600" b="0" i="0" kern="1200">
          <a:solidFill>
            <a:schemeClr val="tx1"/>
          </a:solidFill>
          <a:latin typeface="Arial" charset="0"/>
          <a:ea typeface="+mn-ea"/>
          <a:cs typeface="+mn-cs"/>
        </a:defRPr>
      </a:lvl4pPr>
      <a:lvl5pPr marL="685800" indent="-171450" algn="l" defTabSz="914400" rtl="0" eaLnBrk="1" latinLnBrk="0" hangingPunct="1">
        <a:lnSpc>
          <a:spcPct val="100000"/>
        </a:lnSpc>
        <a:spcBef>
          <a:spcPts val="0"/>
        </a:spcBef>
        <a:spcAft>
          <a:spcPts val="600"/>
        </a:spcAft>
        <a:buFont typeface="System Font Regular"/>
        <a:buChar char="–"/>
        <a:tabLst/>
        <a:defRPr sz="1600" b="0" i="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87" userDrawn="1">
          <p15:clr>
            <a:srgbClr val="F26B43"/>
          </p15:clr>
        </p15:guide>
        <p15:guide id="4" orient="horz" pos="883">
          <p15:clr>
            <a:srgbClr val="F26B43"/>
          </p15:clr>
        </p15:guide>
        <p15:guide id="8" pos="7493" userDrawn="1">
          <p15:clr>
            <a:srgbClr val="F26B43"/>
          </p15:clr>
        </p15:guide>
        <p15:guide id="9"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tif"/></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8.tiff"/><Relationship Id="rId7" Type="http://schemas.openxmlformats.org/officeDocument/2006/relationships/image" Target="../media/image42.tiff"/><Relationship Id="rId2" Type="http://schemas.openxmlformats.org/officeDocument/2006/relationships/image" Target="../media/image37.tiff"/><Relationship Id="rId1" Type="http://schemas.openxmlformats.org/officeDocument/2006/relationships/slideLayout" Target="../slideLayouts/slideLayout35.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1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chart" Target="../charts/chart1.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microsoft.com/office/2007/relationships/hdphoto" Target="../media/hdphoto2.wdp"/><Relationship Id="rId11" Type="http://schemas.openxmlformats.org/officeDocument/2006/relationships/image" Target="../media/image49.jpeg"/><Relationship Id="rId5" Type="http://schemas.openxmlformats.org/officeDocument/2006/relationships/image" Target="../media/image4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32.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32.xml"/><Relationship Id="rId5" Type="http://schemas.openxmlformats.org/officeDocument/2006/relationships/image" Target="../media/image800.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hyperlink" Target="http://sales@marketpsychdata.com" TargetMode="External"/><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524" y="512190"/>
            <a:ext cx="6818130" cy="2851548"/>
          </a:xfrm>
        </p:spPr>
        <p:txBody>
          <a:bodyPr/>
          <a:lstStyle/>
          <a:p>
            <a:r>
              <a:rPr lang="en-US" sz="5400" dirty="0">
                <a:latin typeface="Arial" charset="0"/>
                <a:ea typeface="Arial" charset="0"/>
                <a:cs typeface="Arial" charset="0"/>
              </a:rPr>
              <a:t>Refinitiv </a:t>
            </a:r>
            <a:r>
              <a:rPr lang="en-US" sz="5400" dirty="0" err="1">
                <a:latin typeface="Arial" charset="0"/>
                <a:ea typeface="Arial" charset="0"/>
                <a:cs typeface="Arial" charset="0"/>
              </a:rPr>
              <a:t>MarketPsych</a:t>
            </a:r>
            <a:r>
              <a:rPr lang="en-US" sz="5400" dirty="0">
                <a:latin typeface="Arial" charset="0"/>
                <a:ea typeface="Arial" charset="0"/>
                <a:cs typeface="Arial" charset="0"/>
              </a:rPr>
              <a:t> ESG Analytics </a:t>
            </a:r>
          </a:p>
        </p:txBody>
      </p:sp>
      <p:sp>
        <p:nvSpPr>
          <p:cNvPr id="3" name="TextBox 2">
            <a:extLst>
              <a:ext uri="{FF2B5EF4-FFF2-40B4-BE49-F238E27FC236}">
                <a16:creationId xmlns:a16="http://schemas.microsoft.com/office/drawing/2014/main" id="{ABD0F18F-DFC2-49A1-8852-C1E614123504}"/>
              </a:ext>
            </a:extLst>
          </p:cNvPr>
          <p:cNvSpPr txBox="1"/>
          <p:nvPr/>
        </p:nvSpPr>
        <p:spPr>
          <a:xfrm>
            <a:off x="329184" y="3870960"/>
            <a:ext cx="3317896" cy="369332"/>
          </a:xfrm>
          <a:prstGeom prst="rect">
            <a:avLst/>
          </a:prstGeom>
          <a:noFill/>
        </p:spPr>
        <p:txBody>
          <a:bodyPr wrap="none" rtlCol="0">
            <a:spAutoFit/>
          </a:bodyPr>
          <a:lstStyle/>
          <a:p>
            <a:r>
              <a:rPr lang="en-US" dirty="0">
                <a:solidFill>
                  <a:schemeClr val="bg1"/>
                </a:solidFill>
              </a:rPr>
              <a:t>Real-Time, Quant-Friendly ESG</a:t>
            </a:r>
          </a:p>
        </p:txBody>
      </p:sp>
    </p:spTree>
    <p:extLst>
      <p:ext uri="{BB962C8B-B14F-4D97-AF65-F5344CB8AC3E}">
        <p14:creationId xmlns:p14="http://schemas.microsoft.com/office/powerpoint/2010/main" val="502200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extShape 1"/>
          <p:cNvSpPr txBox="1"/>
          <p:nvPr/>
        </p:nvSpPr>
        <p:spPr>
          <a:xfrm>
            <a:off x="940109" y="449417"/>
            <a:ext cx="10020672" cy="898560"/>
          </a:xfrm>
          <a:prstGeom prst="rect">
            <a:avLst/>
          </a:prstGeom>
          <a:noFill/>
          <a:ln>
            <a:noFill/>
          </a:ln>
        </p:spPr>
        <p:txBody>
          <a:bodyPr anchor="ctr">
            <a:noAutofit/>
          </a:bodyPr>
          <a:lstStyle/>
          <a:p>
            <a:pPr>
              <a:lnSpc>
                <a:spcPct val="90000"/>
              </a:lnSpc>
            </a:pPr>
            <a:r>
              <a:rPr lang="en-US" sz="3360" dirty="0">
                <a:solidFill>
                  <a:srgbClr val="0000FF"/>
                </a:solidFill>
                <a:latin typeface="Calibri" panose="020F0502020204030204" pitchFamily="34" charset="0"/>
                <a:cs typeface="Calibri" panose="020F0502020204030204" pitchFamily="34" charset="0"/>
              </a:rPr>
              <a:t>MarketPsych</a:t>
            </a:r>
          </a:p>
          <a:p>
            <a:pPr>
              <a:lnSpc>
                <a:spcPct val="90000"/>
              </a:lnSpc>
            </a:pPr>
            <a:r>
              <a:rPr lang="en-US" sz="2160" dirty="0"/>
              <a:t>Three Data Products</a:t>
            </a:r>
            <a:endParaRPr lang="en-US" sz="2400" b="1" spc="-1" dirty="0">
              <a:solidFill>
                <a:srgbClr val="000000"/>
              </a:solidFill>
              <a:latin typeface="Calibri"/>
            </a:endParaRPr>
          </a:p>
        </p:txBody>
      </p:sp>
      <p:sp>
        <p:nvSpPr>
          <p:cNvPr id="861" name="Line 2"/>
          <p:cNvSpPr/>
          <p:nvPr/>
        </p:nvSpPr>
        <p:spPr>
          <a:xfrm>
            <a:off x="609600" y="1458864"/>
            <a:ext cx="10972800" cy="0"/>
          </a:xfrm>
          <a:prstGeom prst="line">
            <a:avLst/>
          </a:prstGeom>
          <a:ln w="31680">
            <a:solidFill>
              <a:srgbClr val="2231FF"/>
            </a:solidFill>
          </a:ln>
        </p:spPr>
        <p:style>
          <a:lnRef idx="1">
            <a:schemeClr val="accent1"/>
          </a:lnRef>
          <a:fillRef idx="0">
            <a:schemeClr val="accent1"/>
          </a:fillRef>
          <a:effectRef idx="0">
            <a:schemeClr val="accent1"/>
          </a:effectRef>
          <a:fontRef idx="minor"/>
        </p:style>
      </p:sp>
      <p:pic>
        <p:nvPicPr>
          <p:cNvPr id="12" name="Picture 11">
            <a:extLst>
              <a:ext uri="{FF2B5EF4-FFF2-40B4-BE49-F238E27FC236}">
                <a16:creationId xmlns:a16="http://schemas.microsoft.com/office/drawing/2014/main" id="{DA9342F6-D80B-4EAB-B0A4-61F8CA7FA9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72495" y="1554579"/>
            <a:ext cx="3643086" cy="4920203"/>
          </a:xfrm>
          <a:prstGeom prst="rect">
            <a:avLst/>
          </a:prstGeom>
        </p:spPr>
      </p:pic>
      <p:pic>
        <p:nvPicPr>
          <p:cNvPr id="13" name="Picture 10">
            <a:extLst>
              <a:ext uri="{FF2B5EF4-FFF2-40B4-BE49-F238E27FC236}">
                <a16:creationId xmlns:a16="http://schemas.microsoft.com/office/drawing/2014/main" id="{1DCAD76B-B196-584B-83DA-37D1A1BD8107}"/>
              </a:ext>
            </a:extLst>
          </p:cNvPr>
          <p:cNvPicPr/>
          <p:nvPr/>
        </p:nvPicPr>
        <p:blipFill>
          <a:blip r:embed="rId4"/>
          <a:stretch/>
        </p:blipFill>
        <p:spPr>
          <a:xfrm>
            <a:off x="7194101" y="2320360"/>
            <a:ext cx="1481040" cy="2148480"/>
          </a:xfrm>
          <a:prstGeom prst="rect">
            <a:avLst/>
          </a:prstGeom>
          <a:ln>
            <a:noFill/>
          </a:ln>
          <a:effectLst>
            <a:outerShdw blurRad="292100" dist="139498" dir="2700000" algn="tl" rotWithShape="0">
              <a:srgbClr val="333333">
                <a:alpha val="65000"/>
              </a:srgbClr>
            </a:outerShdw>
          </a:effectLst>
        </p:spPr>
      </p:pic>
      <p:pic>
        <p:nvPicPr>
          <p:cNvPr id="14" name="Picture 4" descr="http://www.publicradio.org/columns/marketplace/the-big-book/marketpsych_book.jpg">
            <a:extLst>
              <a:ext uri="{FF2B5EF4-FFF2-40B4-BE49-F238E27FC236}">
                <a16:creationId xmlns:a16="http://schemas.microsoft.com/office/drawing/2014/main" id="{D307677A-D0C3-AC4B-912D-741C968A019A}"/>
              </a:ext>
            </a:extLst>
          </p:cNvPr>
          <p:cNvPicPr/>
          <p:nvPr/>
        </p:nvPicPr>
        <p:blipFill>
          <a:blip r:embed="rId5"/>
          <a:stretch/>
        </p:blipFill>
        <p:spPr>
          <a:xfrm>
            <a:off x="8730941" y="2320360"/>
            <a:ext cx="1424160" cy="2148480"/>
          </a:xfrm>
          <a:prstGeom prst="rect">
            <a:avLst/>
          </a:prstGeom>
          <a:ln>
            <a:noFill/>
          </a:ln>
          <a:effectLst>
            <a:outerShdw blurRad="292100" dist="139498" dir="2700000" algn="tl" rotWithShape="0">
              <a:srgbClr val="333333">
                <a:alpha val="65000"/>
              </a:srgbClr>
            </a:outerShdw>
          </a:effectLst>
        </p:spPr>
      </p:pic>
      <p:pic>
        <p:nvPicPr>
          <p:cNvPr id="15" name="Picture 4">
            <a:extLst>
              <a:ext uri="{FF2B5EF4-FFF2-40B4-BE49-F238E27FC236}">
                <a16:creationId xmlns:a16="http://schemas.microsoft.com/office/drawing/2014/main" id="{91719EF2-4DF8-E548-ABF0-7D9A42CD0F8D}"/>
              </a:ext>
            </a:extLst>
          </p:cNvPr>
          <p:cNvPicPr/>
          <p:nvPr/>
        </p:nvPicPr>
        <p:blipFill>
          <a:blip r:embed="rId6"/>
          <a:stretch/>
        </p:blipFill>
        <p:spPr>
          <a:xfrm>
            <a:off x="10206941" y="2320360"/>
            <a:ext cx="1425600" cy="2148480"/>
          </a:xfrm>
          <a:prstGeom prst="rect">
            <a:avLst/>
          </a:prstGeom>
          <a:ln>
            <a:noFill/>
          </a:ln>
          <a:effectLst>
            <a:outerShdw blurRad="292100" dist="139498" dir="2700000" algn="tl" rotWithShape="0">
              <a:srgbClr val="333333">
                <a:alpha val="65000"/>
              </a:srgbClr>
            </a:outerShdw>
          </a:effectLst>
        </p:spPr>
      </p:pic>
      <p:sp>
        <p:nvSpPr>
          <p:cNvPr id="16" name="CustomShape 2">
            <a:extLst>
              <a:ext uri="{FF2B5EF4-FFF2-40B4-BE49-F238E27FC236}">
                <a16:creationId xmlns:a16="http://schemas.microsoft.com/office/drawing/2014/main" id="{5998CEBA-5A6B-FC48-864A-6526F9065BB1}"/>
              </a:ext>
            </a:extLst>
          </p:cNvPr>
          <p:cNvSpPr/>
          <p:nvPr/>
        </p:nvSpPr>
        <p:spPr>
          <a:xfrm>
            <a:off x="8716541" y="1977280"/>
            <a:ext cx="154584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600" b="0" strike="noStrike" spc="-1">
                <a:solidFill>
                  <a:srgbClr val="000000"/>
                </a:solidFill>
                <a:latin typeface="Calibri"/>
              </a:rPr>
              <a:t>2010</a:t>
            </a:r>
            <a:endParaRPr lang="en-GB" sz="1600" b="0" strike="noStrike" spc="-1">
              <a:latin typeface="Arial"/>
            </a:endParaRPr>
          </a:p>
        </p:txBody>
      </p:sp>
      <p:sp>
        <p:nvSpPr>
          <p:cNvPr id="17" name="CustomShape 3">
            <a:extLst>
              <a:ext uri="{FF2B5EF4-FFF2-40B4-BE49-F238E27FC236}">
                <a16:creationId xmlns:a16="http://schemas.microsoft.com/office/drawing/2014/main" id="{456E7B93-03B9-5F44-85E5-C434E2EB0BA9}"/>
              </a:ext>
            </a:extLst>
          </p:cNvPr>
          <p:cNvSpPr/>
          <p:nvPr/>
        </p:nvSpPr>
        <p:spPr>
          <a:xfrm>
            <a:off x="7170341" y="1984480"/>
            <a:ext cx="154584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600" b="0" strike="noStrike" spc="-1">
                <a:solidFill>
                  <a:srgbClr val="000000"/>
                </a:solidFill>
                <a:latin typeface="Calibri"/>
              </a:rPr>
              <a:t>2007</a:t>
            </a:r>
            <a:endParaRPr lang="en-GB" sz="1600" b="0" strike="noStrike" spc="-1">
              <a:latin typeface="Arial"/>
            </a:endParaRPr>
          </a:p>
        </p:txBody>
      </p:sp>
      <p:sp>
        <p:nvSpPr>
          <p:cNvPr id="18" name="CustomShape 4">
            <a:extLst>
              <a:ext uri="{FF2B5EF4-FFF2-40B4-BE49-F238E27FC236}">
                <a16:creationId xmlns:a16="http://schemas.microsoft.com/office/drawing/2014/main" id="{85D29CFD-A37C-F34E-AEB1-EBA49E9FEFD7}"/>
              </a:ext>
            </a:extLst>
          </p:cNvPr>
          <p:cNvSpPr/>
          <p:nvPr/>
        </p:nvSpPr>
        <p:spPr>
          <a:xfrm>
            <a:off x="10206941" y="1977640"/>
            <a:ext cx="154584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600" b="0" strike="noStrike" spc="-1">
                <a:solidFill>
                  <a:srgbClr val="000000"/>
                </a:solidFill>
                <a:latin typeface="Calibri"/>
              </a:rPr>
              <a:t>2016</a:t>
            </a:r>
            <a:endParaRPr lang="en-GB" sz="1600" b="0" strike="noStrike" spc="-1">
              <a:latin typeface="Arial"/>
            </a:endParaRPr>
          </a:p>
        </p:txBody>
      </p:sp>
      <p:sp>
        <p:nvSpPr>
          <p:cNvPr id="19" name="CustomShape 5">
            <a:extLst>
              <a:ext uri="{FF2B5EF4-FFF2-40B4-BE49-F238E27FC236}">
                <a16:creationId xmlns:a16="http://schemas.microsoft.com/office/drawing/2014/main" id="{CD4E9E30-FF29-1A4E-9175-D03F505D27A2}"/>
              </a:ext>
            </a:extLst>
          </p:cNvPr>
          <p:cNvSpPr/>
          <p:nvPr/>
        </p:nvSpPr>
        <p:spPr>
          <a:xfrm>
            <a:off x="6991802" y="5602078"/>
            <a:ext cx="3834876" cy="107576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750" indent="-285750">
              <a:lnSpc>
                <a:spcPct val="100000"/>
              </a:lnSpc>
              <a:buFont typeface="Arial" panose="020B0604020202020204" pitchFamily="34" charset="0"/>
              <a:buChar char="•"/>
            </a:pPr>
            <a:r>
              <a:rPr lang="en-GB" sz="1600" b="0" strike="noStrike" spc="-1" dirty="0">
                <a:solidFill>
                  <a:srgbClr val="000000"/>
                </a:solidFill>
                <a:latin typeface="Calibri"/>
              </a:rPr>
              <a:t>Doing NLP media analysis since 2004.</a:t>
            </a:r>
          </a:p>
          <a:p>
            <a:pPr marL="285750" indent="-285750">
              <a:lnSpc>
                <a:spcPct val="100000"/>
              </a:lnSpc>
              <a:buFont typeface="Arial" panose="020B0604020202020204" pitchFamily="34" charset="0"/>
              <a:buChar char="•"/>
            </a:pPr>
            <a:r>
              <a:rPr lang="en-GB" sz="1600" b="0" strike="noStrike" spc="-1" dirty="0">
                <a:solidFill>
                  <a:srgbClr val="000000"/>
                </a:solidFill>
                <a:latin typeface="Calibri"/>
              </a:rPr>
              <a:t>Partnered with Reuters/Refinitiv 2011.</a:t>
            </a:r>
          </a:p>
          <a:p>
            <a:pPr marL="285750" indent="-285750">
              <a:lnSpc>
                <a:spcPct val="100000"/>
              </a:lnSpc>
              <a:buFont typeface="Arial" panose="020B0604020202020204" pitchFamily="34" charset="0"/>
              <a:buChar char="•"/>
            </a:pPr>
            <a:r>
              <a:rPr lang="en-GB" sz="1600" spc="-1" dirty="0">
                <a:solidFill>
                  <a:srgbClr val="000000"/>
                </a:solidFill>
                <a:latin typeface="Calibri"/>
              </a:rPr>
              <a:t>Data has over 55 academic papers with customers in 25+ countries.</a:t>
            </a:r>
            <a:endParaRPr lang="en-GB" sz="1600" b="0" strike="noStrike" spc="-1" dirty="0">
              <a:latin typeface="Arial"/>
            </a:endParaRPr>
          </a:p>
        </p:txBody>
      </p:sp>
      <p:sp>
        <p:nvSpPr>
          <p:cNvPr id="20" name="CustomShape 6">
            <a:extLst>
              <a:ext uri="{FF2B5EF4-FFF2-40B4-BE49-F238E27FC236}">
                <a16:creationId xmlns:a16="http://schemas.microsoft.com/office/drawing/2014/main" id="{4595CD0D-B419-9A4D-9AE9-435CA248D739}"/>
              </a:ext>
            </a:extLst>
          </p:cNvPr>
          <p:cNvSpPr/>
          <p:nvPr/>
        </p:nvSpPr>
        <p:spPr>
          <a:xfrm>
            <a:off x="7173941" y="155752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a:solidFill>
                  <a:srgbClr val="000000"/>
                </a:solidFill>
                <a:latin typeface="Calibri"/>
              </a:rPr>
              <a:t>BOOKS</a:t>
            </a:r>
            <a:endParaRPr lang="en-GB" sz="1800" b="0" strike="noStrike" spc="-1">
              <a:latin typeface="Arial"/>
            </a:endParaRPr>
          </a:p>
        </p:txBody>
      </p:sp>
      <p:sp>
        <p:nvSpPr>
          <p:cNvPr id="21" name="CustomShape 7">
            <a:extLst>
              <a:ext uri="{FF2B5EF4-FFF2-40B4-BE49-F238E27FC236}">
                <a16:creationId xmlns:a16="http://schemas.microsoft.com/office/drawing/2014/main" id="{03DE830A-A6B5-7243-8678-3BE43895677B}"/>
              </a:ext>
            </a:extLst>
          </p:cNvPr>
          <p:cNvSpPr/>
          <p:nvPr/>
        </p:nvSpPr>
        <p:spPr>
          <a:xfrm>
            <a:off x="4762409" y="1540704"/>
            <a:ext cx="658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GB" sz="1800" b="0" strike="noStrike" spc="-1" dirty="0">
                <a:solidFill>
                  <a:srgbClr val="000000"/>
                </a:solidFill>
                <a:latin typeface="Calibri"/>
              </a:rPr>
              <a:t>DATA</a:t>
            </a:r>
            <a:endParaRPr lang="en-GB" sz="1800" b="0" strike="noStrike" spc="-1" dirty="0">
              <a:latin typeface="Arial"/>
            </a:endParaRPr>
          </a:p>
        </p:txBody>
      </p:sp>
      <p:pic>
        <p:nvPicPr>
          <p:cNvPr id="22" name="Picture 20" descr="A close up of a logo&#10;&#10;Description automatically generated">
            <a:extLst>
              <a:ext uri="{FF2B5EF4-FFF2-40B4-BE49-F238E27FC236}">
                <a16:creationId xmlns:a16="http://schemas.microsoft.com/office/drawing/2014/main" id="{03ABCD9B-4C4B-1442-BAE9-5A1EDAC80FF4}"/>
              </a:ext>
            </a:extLst>
          </p:cNvPr>
          <p:cNvPicPr/>
          <p:nvPr/>
        </p:nvPicPr>
        <p:blipFill>
          <a:blip r:embed="rId7"/>
          <a:stretch/>
        </p:blipFill>
        <p:spPr>
          <a:xfrm>
            <a:off x="10960781" y="4111720"/>
            <a:ext cx="893880" cy="1193040"/>
          </a:xfrm>
          <a:prstGeom prst="rect">
            <a:avLst/>
          </a:prstGeom>
          <a:ln>
            <a:solidFill>
              <a:schemeClr val="tx1">
                <a:lumMod val="75000"/>
                <a:lumOff val="25000"/>
              </a:schemeClr>
            </a:solidFill>
          </a:ln>
          <a:effectLst>
            <a:outerShdw blurRad="292100" dist="139498" dir="2700000" algn="tl" rotWithShape="0">
              <a:srgbClr val="333333">
                <a:alpha val="65000"/>
              </a:srgbClr>
            </a:outerShdw>
          </a:effectLst>
        </p:spPr>
      </p:pic>
      <p:pic>
        <p:nvPicPr>
          <p:cNvPr id="23" name="Picture 15">
            <a:extLst>
              <a:ext uri="{FF2B5EF4-FFF2-40B4-BE49-F238E27FC236}">
                <a16:creationId xmlns:a16="http://schemas.microsoft.com/office/drawing/2014/main" id="{1B5F2FDC-13D2-F046-9B9E-0D8BB4B885ED}"/>
              </a:ext>
            </a:extLst>
          </p:cNvPr>
          <p:cNvPicPr/>
          <p:nvPr/>
        </p:nvPicPr>
        <p:blipFill>
          <a:blip r:embed="rId8"/>
          <a:stretch/>
        </p:blipFill>
        <p:spPr>
          <a:xfrm>
            <a:off x="10171097" y="4131160"/>
            <a:ext cx="834120" cy="1193040"/>
          </a:xfrm>
          <a:prstGeom prst="rect">
            <a:avLst/>
          </a:prstGeom>
          <a:ln>
            <a:solidFill>
              <a:schemeClr val="tx1">
                <a:lumMod val="75000"/>
                <a:lumOff val="25000"/>
              </a:schemeClr>
            </a:solidFill>
          </a:ln>
          <a:effectLst>
            <a:outerShdw blurRad="292100" dist="139498" dir="2700000" algn="tl" rotWithShape="0">
              <a:srgbClr val="333333">
                <a:alpha val="65000"/>
              </a:srgbClr>
            </a:outerShdw>
          </a:effectLst>
        </p:spPr>
      </p:pic>
      <p:pic>
        <p:nvPicPr>
          <p:cNvPr id="28" name="Picture 6">
            <a:extLst>
              <a:ext uri="{FF2B5EF4-FFF2-40B4-BE49-F238E27FC236}">
                <a16:creationId xmlns:a16="http://schemas.microsoft.com/office/drawing/2014/main" id="{D7461FCA-00B6-BB45-BA31-14E76578D43A}"/>
              </a:ext>
            </a:extLst>
          </p:cNvPr>
          <p:cNvPicPr/>
          <p:nvPr/>
        </p:nvPicPr>
        <p:blipFill>
          <a:blip r:embed="rId9"/>
          <a:stretch/>
        </p:blipFill>
        <p:spPr>
          <a:xfrm>
            <a:off x="7500821" y="4131160"/>
            <a:ext cx="792720" cy="1173600"/>
          </a:xfrm>
          <a:prstGeom prst="rect">
            <a:avLst/>
          </a:prstGeom>
          <a:ln>
            <a:solidFill>
              <a:schemeClr val="tx1">
                <a:lumMod val="75000"/>
                <a:lumOff val="25000"/>
              </a:schemeClr>
            </a:solidFill>
          </a:ln>
        </p:spPr>
      </p:pic>
      <p:pic>
        <p:nvPicPr>
          <p:cNvPr id="31" name="Picture 2" descr="http://www.panrolling.com/books/wb/wb184.jpg">
            <a:extLst>
              <a:ext uri="{FF2B5EF4-FFF2-40B4-BE49-F238E27FC236}">
                <a16:creationId xmlns:a16="http://schemas.microsoft.com/office/drawing/2014/main" id="{3531E5DE-0CBD-8245-A513-827F061A3BCA}"/>
              </a:ext>
            </a:extLst>
          </p:cNvPr>
          <p:cNvPicPr/>
          <p:nvPr/>
        </p:nvPicPr>
        <p:blipFill>
          <a:blip r:embed="rId10"/>
          <a:stretch/>
        </p:blipFill>
        <p:spPr>
          <a:xfrm>
            <a:off x="8243141" y="3982120"/>
            <a:ext cx="817920" cy="1180080"/>
          </a:xfrm>
          <a:prstGeom prst="rect">
            <a:avLst/>
          </a:prstGeom>
          <a:ln>
            <a:solidFill>
              <a:schemeClr val="tx1">
                <a:lumMod val="75000"/>
                <a:lumOff val="25000"/>
              </a:schemeClr>
            </a:solidFill>
          </a:ln>
          <a:effectLst>
            <a:outerShdw blurRad="292100" dist="139498" dir="2700000" algn="tl" rotWithShape="0">
              <a:srgbClr val="333333">
                <a:alpha val="65000"/>
              </a:srgbClr>
            </a:outerShdw>
          </a:effectLst>
        </p:spPr>
      </p:pic>
      <p:pic>
        <p:nvPicPr>
          <p:cNvPr id="32" name="Picture 9" descr="A screen shot of a computer&#10;&#10;Description automatically generated">
            <a:extLst>
              <a:ext uri="{FF2B5EF4-FFF2-40B4-BE49-F238E27FC236}">
                <a16:creationId xmlns:a16="http://schemas.microsoft.com/office/drawing/2014/main" id="{8247E5A3-649A-124F-8384-588774AD0010}"/>
              </a:ext>
            </a:extLst>
          </p:cNvPr>
          <p:cNvPicPr/>
          <p:nvPr/>
        </p:nvPicPr>
        <p:blipFill>
          <a:blip r:embed="rId11" cstate="screen">
            <a:extLst>
              <a:ext uri="{28A0092B-C50C-407E-A947-70E740481C1C}">
                <a14:useLocalDpi xmlns:a14="http://schemas.microsoft.com/office/drawing/2010/main"/>
              </a:ext>
            </a:extLst>
          </a:blip>
          <a:stretch/>
        </p:blipFill>
        <p:spPr>
          <a:xfrm>
            <a:off x="4762409" y="1987224"/>
            <a:ext cx="1985864" cy="1874880"/>
          </a:xfrm>
          <a:prstGeom prst="rect">
            <a:avLst/>
          </a:prstGeom>
          <a:ln>
            <a:noFill/>
          </a:ln>
        </p:spPr>
      </p:pic>
      <p:pic>
        <p:nvPicPr>
          <p:cNvPr id="33" name="Picture 4" descr="A picture containing object, clock, light&#10;&#10;Description automatically generated">
            <a:extLst>
              <a:ext uri="{FF2B5EF4-FFF2-40B4-BE49-F238E27FC236}">
                <a16:creationId xmlns:a16="http://schemas.microsoft.com/office/drawing/2014/main" id="{6D7E467C-84C9-8140-9B0E-72786B18AA0B}"/>
              </a:ext>
            </a:extLst>
          </p:cNvPr>
          <p:cNvPicPr/>
          <p:nvPr/>
        </p:nvPicPr>
        <p:blipFill>
          <a:blip r:embed="rId12" cstate="screen">
            <a:extLst>
              <a:ext uri="{28A0092B-C50C-407E-A947-70E740481C1C}">
                <a14:useLocalDpi xmlns:a14="http://schemas.microsoft.com/office/drawing/2010/main"/>
              </a:ext>
            </a:extLst>
          </a:blip>
          <a:stretch/>
        </p:blipFill>
        <p:spPr>
          <a:xfrm>
            <a:off x="4762409" y="3959403"/>
            <a:ext cx="1985864" cy="2069969"/>
          </a:xfrm>
          <a:prstGeom prst="rect">
            <a:avLst/>
          </a:prstGeom>
          <a:ln>
            <a:noFill/>
          </a:ln>
        </p:spPr>
      </p:pic>
    </p:spTree>
    <p:extLst>
      <p:ext uri="{BB962C8B-B14F-4D97-AF65-F5344CB8AC3E}">
        <p14:creationId xmlns:p14="http://schemas.microsoft.com/office/powerpoint/2010/main" val="206146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7">
            <a:extLst>
              <a:ext uri="{FF2B5EF4-FFF2-40B4-BE49-F238E27FC236}">
                <a16:creationId xmlns:a16="http://schemas.microsoft.com/office/drawing/2014/main" id="{1E94F20C-1383-334A-95D5-2C7EBA623CC8}"/>
              </a:ext>
            </a:extLst>
          </p:cNvPr>
          <p:cNvSpPr>
            <a:spLocks noGrp="1"/>
          </p:cNvSpPr>
          <p:nvPr>
            <p:ph type="title"/>
          </p:nvPr>
        </p:nvSpPr>
        <p:spPr>
          <a:xfrm>
            <a:off x="333059" y="473656"/>
            <a:ext cx="10477500" cy="430567"/>
          </a:xfrm>
        </p:spPr>
        <p:txBody>
          <a:bodyPr/>
          <a:lstStyle/>
          <a:p>
            <a:r>
              <a:rPr lang="en-US" dirty="0">
                <a:solidFill>
                  <a:schemeClr val="tx2"/>
                </a:solidFill>
                <a:latin typeface="Century Gothic" panose="020B0502020202020204" pitchFamily="34" charset="0"/>
              </a:rPr>
              <a:t>Refinitiv MarketPsych ESG Analytics</a:t>
            </a:r>
          </a:p>
        </p:txBody>
      </p:sp>
      <p:pic>
        <p:nvPicPr>
          <p:cNvPr id="116" name="Picture 115">
            <a:extLst>
              <a:ext uri="{FF2B5EF4-FFF2-40B4-BE49-F238E27FC236}">
                <a16:creationId xmlns:a16="http://schemas.microsoft.com/office/drawing/2014/main" id="{2625F139-4C3A-9144-92AC-7931FF30F4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43145" y="6189502"/>
            <a:ext cx="879438" cy="394957"/>
          </a:xfrm>
          <a:prstGeom prst="rect">
            <a:avLst/>
          </a:prstGeom>
        </p:spPr>
      </p:pic>
      <p:pic>
        <p:nvPicPr>
          <p:cNvPr id="117" name="Picture 116">
            <a:extLst>
              <a:ext uri="{FF2B5EF4-FFF2-40B4-BE49-F238E27FC236}">
                <a16:creationId xmlns:a16="http://schemas.microsoft.com/office/drawing/2014/main" id="{DE821DAB-D3C7-1548-B558-9EE671FE1A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5768" y="6189502"/>
            <a:ext cx="1237024" cy="381103"/>
          </a:xfrm>
          <a:prstGeom prst="rect">
            <a:avLst/>
          </a:prstGeom>
        </p:spPr>
      </p:pic>
      <p:pic>
        <p:nvPicPr>
          <p:cNvPr id="118" name="Picture 117">
            <a:extLst>
              <a:ext uri="{FF2B5EF4-FFF2-40B4-BE49-F238E27FC236}">
                <a16:creationId xmlns:a16="http://schemas.microsoft.com/office/drawing/2014/main" id="{A315A113-0D0C-3D48-90DC-F370EA0220A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79060" y="6141302"/>
            <a:ext cx="500230" cy="491357"/>
          </a:xfrm>
          <a:prstGeom prst="rect">
            <a:avLst/>
          </a:prstGeom>
        </p:spPr>
      </p:pic>
      <p:pic>
        <p:nvPicPr>
          <p:cNvPr id="119" name="Picture 118">
            <a:extLst>
              <a:ext uri="{FF2B5EF4-FFF2-40B4-BE49-F238E27FC236}">
                <a16:creationId xmlns:a16="http://schemas.microsoft.com/office/drawing/2014/main" id="{8FF617F7-524D-AD41-B896-46853143E6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51461" y="6202551"/>
            <a:ext cx="692258" cy="355004"/>
          </a:xfrm>
          <a:prstGeom prst="rect">
            <a:avLst/>
          </a:prstGeom>
        </p:spPr>
      </p:pic>
      <p:pic>
        <p:nvPicPr>
          <p:cNvPr id="120" name="Picture 119">
            <a:extLst>
              <a:ext uri="{FF2B5EF4-FFF2-40B4-BE49-F238E27FC236}">
                <a16:creationId xmlns:a16="http://schemas.microsoft.com/office/drawing/2014/main" id="{6E0C69A4-BA2C-A644-9595-F233184E8C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29269" y="6186146"/>
            <a:ext cx="476414" cy="398312"/>
          </a:xfrm>
          <a:prstGeom prst="rect">
            <a:avLst/>
          </a:prstGeom>
        </p:spPr>
      </p:pic>
      <p:pic>
        <p:nvPicPr>
          <p:cNvPr id="121" name="Picture 120">
            <a:extLst>
              <a:ext uri="{FF2B5EF4-FFF2-40B4-BE49-F238E27FC236}">
                <a16:creationId xmlns:a16="http://schemas.microsoft.com/office/drawing/2014/main" id="{A9818EFE-3D30-9340-B73F-FFB16DD2556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04085" y="6186146"/>
            <a:ext cx="1230678" cy="355004"/>
          </a:xfrm>
          <a:prstGeom prst="rect">
            <a:avLst/>
          </a:prstGeom>
        </p:spPr>
      </p:pic>
      <p:pic>
        <p:nvPicPr>
          <p:cNvPr id="122" name="Picture 121">
            <a:extLst>
              <a:ext uri="{FF2B5EF4-FFF2-40B4-BE49-F238E27FC236}">
                <a16:creationId xmlns:a16="http://schemas.microsoft.com/office/drawing/2014/main" id="{384D2F5B-B351-B54F-8814-423411E8104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8086" y="1278440"/>
            <a:ext cx="3645979" cy="4924111"/>
          </a:xfrm>
          <a:prstGeom prst="rect">
            <a:avLst/>
          </a:prstGeom>
        </p:spPr>
      </p:pic>
      <p:sp>
        <p:nvSpPr>
          <p:cNvPr id="123" name="CustomShape 3">
            <a:extLst>
              <a:ext uri="{FF2B5EF4-FFF2-40B4-BE49-F238E27FC236}">
                <a16:creationId xmlns:a16="http://schemas.microsoft.com/office/drawing/2014/main" id="{3E78117A-F78A-624E-B87D-EA006AF30383}"/>
              </a:ext>
            </a:extLst>
          </p:cNvPr>
          <p:cNvSpPr/>
          <p:nvPr/>
        </p:nvSpPr>
        <p:spPr>
          <a:xfrm>
            <a:off x="4584690" y="1864840"/>
            <a:ext cx="7565572" cy="3587395"/>
          </a:xfrm>
          <a:prstGeom prst="rect">
            <a:avLst/>
          </a:prstGeom>
          <a:noFill/>
          <a:ln>
            <a:noFill/>
          </a:ln>
        </p:spPr>
        <p:style>
          <a:lnRef idx="0">
            <a:scrgbClr r="0" g="0" b="0"/>
          </a:lnRef>
          <a:fillRef idx="0">
            <a:scrgbClr r="0" g="0" b="0"/>
          </a:fillRef>
          <a:effectRef idx="0">
            <a:scrgbClr r="0" g="0" b="0"/>
          </a:effectRef>
          <a:fontRef idx="minor"/>
        </p:style>
        <p:txBody>
          <a:bodyPr lIns="91584" tIns="45792" rIns="91584" bIns="45792">
            <a:noAutofit/>
          </a:bodyPr>
          <a:lstStyle/>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Wide coverage</a:t>
            </a:r>
            <a:r>
              <a:rPr lang="en-US" sz="1500" dirty="0">
                <a:latin typeface="Century Gothic" panose="020B0502020202020204" pitchFamily="34" charset="0"/>
              </a:rPr>
              <a:t>: 30,000+ companies and 250 geopolitical entities </a:t>
            </a:r>
          </a:p>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Long history</a:t>
            </a:r>
            <a:r>
              <a:rPr lang="en-US" sz="1500" dirty="0">
                <a:latin typeface="Century Gothic" panose="020B0502020202020204" pitchFamily="34" charset="0"/>
              </a:rPr>
              <a:t>: 1998 to the present.</a:t>
            </a:r>
          </a:p>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Multi-language</a:t>
            </a:r>
            <a:r>
              <a:rPr lang="en-US" sz="1500" dirty="0">
                <a:latin typeface="Century Gothic" panose="020B0502020202020204" pitchFamily="34" charset="0"/>
              </a:rPr>
              <a:t>: 12 languages.</a:t>
            </a:r>
          </a:p>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External perspective</a:t>
            </a:r>
            <a:r>
              <a:rPr lang="en-US" sz="1500" dirty="0">
                <a:latin typeface="Century Gothic" panose="020B0502020202020204" pitchFamily="34" charset="0"/>
              </a:rPr>
              <a:t>: Detect greenwashing.</a:t>
            </a:r>
          </a:p>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Point-in-time: </a:t>
            </a:r>
            <a:r>
              <a:rPr lang="en-US" sz="1500" dirty="0">
                <a:latin typeface="Century Gothic" panose="020B0502020202020204" pitchFamily="34" charset="0"/>
              </a:rPr>
              <a:t>Systematic company inclusion.</a:t>
            </a:r>
          </a:p>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AI-based</a:t>
            </a:r>
            <a:r>
              <a:rPr lang="en-US" sz="1500" dirty="0">
                <a:latin typeface="Century Gothic" panose="020B0502020202020204" pitchFamily="34" charset="0"/>
              </a:rPr>
              <a:t>:  Machine learning NLP system. </a:t>
            </a:r>
          </a:p>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Highly granular</a:t>
            </a:r>
            <a:r>
              <a:rPr lang="en-US" sz="1500" dirty="0">
                <a:latin typeface="Century Gothic" panose="020B0502020202020204" pitchFamily="34" charset="0"/>
              </a:rPr>
              <a:t>: 100+ controversies</a:t>
            </a:r>
            <a:r>
              <a:rPr lang="en-US" sz="1500" b="1" dirty="0">
                <a:latin typeface="Century Gothic" panose="020B0502020202020204" pitchFamily="34" charset="0"/>
              </a:rPr>
              <a:t> </a:t>
            </a:r>
            <a:r>
              <a:rPr lang="en-US" sz="1500" dirty="0">
                <a:latin typeface="Century Gothic" panose="020B0502020202020204" pitchFamily="34" charset="0"/>
              </a:rPr>
              <a:t>and topics (</a:t>
            </a:r>
            <a:r>
              <a:rPr lang="en-US" sz="1500" i="1" dirty="0">
                <a:latin typeface="Century Gothic" panose="020B0502020202020204" pitchFamily="34" charset="0"/>
              </a:rPr>
              <a:t>Advanced only</a:t>
            </a:r>
            <a:r>
              <a:rPr lang="en-US" sz="1500" dirty="0">
                <a:latin typeface="Century Gothic" panose="020B0502020202020204" pitchFamily="34" charset="0"/>
              </a:rPr>
              <a:t>)</a:t>
            </a:r>
          </a:p>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Real-time</a:t>
            </a:r>
            <a:r>
              <a:rPr lang="en-US" sz="1500" dirty="0">
                <a:latin typeface="Century Gothic" panose="020B0502020202020204" pitchFamily="34" charset="0"/>
              </a:rPr>
              <a:t>: 60-second, hourly, and daily updates (</a:t>
            </a:r>
            <a:r>
              <a:rPr lang="en-US" sz="1500" i="1" dirty="0">
                <a:latin typeface="Century Gothic" panose="020B0502020202020204" pitchFamily="34" charset="0"/>
              </a:rPr>
              <a:t>Advanced only</a:t>
            </a:r>
            <a:r>
              <a:rPr lang="en-US" sz="1500" dirty="0">
                <a:latin typeface="Century Gothic" panose="020B0502020202020204" pitchFamily="34" charset="0"/>
              </a:rPr>
              <a:t>)</a:t>
            </a:r>
          </a:p>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News and Social Media Separate</a:t>
            </a:r>
            <a:r>
              <a:rPr lang="en-US" sz="1500" dirty="0">
                <a:latin typeface="Century Gothic" panose="020B0502020202020204" pitchFamily="34" charset="0"/>
              </a:rPr>
              <a:t>: Distinct News and Social (</a:t>
            </a:r>
            <a:r>
              <a:rPr lang="en-US" sz="1500" i="1" dirty="0">
                <a:latin typeface="Century Gothic" panose="020B0502020202020204" pitchFamily="34" charset="0"/>
              </a:rPr>
              <a:t>Advanced only</a:t>
            </a:r>
            <a:r>
              <a:rPr lang="en-US" sz="1500" dirty="0">
                <a:latin typeface="Century Gothic" panose="020B0502020202020204" pitchFamily="34" charset="0"/>
              </a:rPr>
              <a:t>)</a:t>
            </a:r>
          </a:p>
          <a:p>
            <a:pPr marL="285750" lvl="0" indent="-285750">
              <a:spcBef>
                <a:spcPts val="600"/>
              </a:spcBef>
              <a:buFont typeface="Arial" panose="020B0604020202020204" pitchFamily="34" charset="0"/>
              <a:buChar char="•"/>
            </a:pPr>
            <a:r>
              <a:rPr lang="en-US" sz="1500" b="1" dirty="0">
                <a:latin typeface="Century Gothic" panose="020B0502020202020204" pitchFamily="34" charset="0"/>
              </a:rPr>
              <a:t>Mappings</a:t>
            </a:r>
            <a:r>
              <a:rPr lang="en-US" sz="1500" dirty="0">
                <a:latin typeface="Century Gothic" panose="020B0502020202020204" pitchFamily="34" charset="0"/>
              </a:rPr>
              <a:t>: to </a:t>
            </a:r>
            <a:r>
              <a:rPr lang="en-US" sz="1500" dirty="0" err="1">
                <a:latin typeface="Century Gothic" panose="020B0502020202020204" pitchFamily="34" charset="0"/>
              </a:rPr>
              <a:t>Refinitiv</a:t>
            </a:r>
            <a:r>
              <a:rPr lang="en-US" sz="1500" dirty="0">
                <a:latin typeface="Century Gothic" panose="020B0502020202020204" pitchFamily="34" charset="0"/>
              </a:rPr>
              <a:t> ESG, the SASB framework, and U.N. Sustainable Development Goals (SDGs).</a:t>
            </a:r>
          </a:p>
          <a:p>
            <a:pPr marL="285750" lvl="0" indent="-285750">
              <a:buFont typeface="Arial" panose="020B0604020202020204" pitchFamily="34" charset="0"/>
              <a:buChar char="•"/>
            </a:pPr>
            <a:endParaRPr lang="en-US" sz="1600" dirty="0"/>
          </a:p>
          <a:p>
            <a:pPr>
              <a:spcBef>
                <a:spcPts val="1440"/>
              </a:spcBef>
            </a:pPr>
            <a:endParaRPr lang="en-GB" sz="1260" spc="-1" dirty="0">
              <a:latin typeface="Arial"/>
            </a:endParaRPr>
          </a:p>
        </p:txBody>
      </p:sp>
    </p:spTree>
    <p:extLst>
      <p:ext uri="{BB962C8B-B14F-4D97-AF65-F5344CB8AC3E}">
        <p14:creationId xmlns:p14="http://schemas.microsoft.com/office/powerpoint/2010/main" val="72471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25241A-54F3-1846-9BAD-052621C46CBD}"/>
              </a:ext>
            </a:extLst>
          </p:cNvPr>
          <p:cNvSpPr>
            <a:spLocks noGrp="1"/>
          </p:cNvSpPr>
          <p:nvPr>
            <p:ph type="title"/>
          </p:nvPr>
        </p:nvSpPr>
        <p:spPr>
          <a:xfrm>
            <a:off x="334963" y="423812"/>
            <a:ext cx="11594592" cy="457200"/>
          </a:xfrm>
        </p:spPr>
        <p:txBody>
          <a:bodyPr/>
          <a:lstStyle/>
          <a:p>
            <a:r>
              <a:rPr lang="en-GB" b="1" dirty="0">
                <a:solidFill>
                  <a:schemeClr val="tx2"/>
                </a:solidFill>
              </a:rPr>
              <a:t>Nature of ESG Data</a:t>
            </a:r>
          </a:p>
        </p:txBody>
      </p:sp>
      <p:sp>
        <p:nvSpPr>
          <p:cNvPr id="20" name="Text Placeholder 19">
            <a:extLst>
              <a:ext uri="{FF2B5EF4-FFF2-40B4-BE49-F238E27FC236}">
                <a16:creationId xmlns:a16="http://schemas.microsoft.com/office/drawing/2014/main" id="{6B8E4F8F-227A-324F-A635-F4C955C56274}"/>
              </a:ext>
            </a:extLst>
          </p:cNvPr>
          <p:cNvSpPr>
            <a:spLocks noGrp="1"/>
          </p:cNvSpPr>
          <p:nvPr>
            <p:ph type="body" sz="quarter" idx="18"/>
          </p:nvPr>
        </p:nvSpPr>
        <p:spPr/>
        <p:txBody>
          <a:bodyPr/>
          <a:lstStyle/>
          <a:p>
            <a:r>
              <a:rPr lang="en-US" dirty="0"/>
              <a:t>Refinitiv &amp; MarketPsych</a:t>
            </a:r>
          </a:p>
        </p:txBody>
      </p:sp>
      <p:sp>
        <p:nvSpPr>
          <p:cNvPr id="48" name="Content Placeholder 1">
            <a:extLst>
              <a:ext uri="{FF2B5EF4-FFF2-40B4-BE49-F238E27FC236}">
                <a16:creationId xmlns:a16="http://schemas.microsoft.com/office/drawing/2014/main" id="{3C3D92BC-E4C0-FC4E-9E2A-22B53EBFB7C1}"/>
              </a:ext>
            </a:extLst>
          </p:cNvPr>
          <p:cNvSpPr txBox="1">
            <a:spLocks/>
          </p:cNvSpPr>
          <p:nvPr/>
        </p:nvSpPr>
        <p:spPr>
          <a:xfrm>
            <a:off x="577817" y="2234808"/>
            <a:ext cx="3860799" cy="1261884"/>
          </a:xfrm>
          <a:prstGeom prst="rect">
            <a:avLst/>
          </a:prstGeom>
        </p:spPr>
        <p:txBody>
          <a:bodyPr wrap="square" lIns="0" tIns="0" rIns="0" bIns="0">
            <a:spAutoFit/>
          </a:bodyPr>
          <a:lstStyle>
            <a:defPPr>
              <a:defRPr lang="en-US"/>
            </a:defPPr>
            <a:lvl1pPr marL="138113" indent="-138113" defTabSz="914400">
              <a:buFont typeface="Arial" charset="0"/>
              <a:buChar char="•"/>
              <a:defRPr sz="1300">
                <a:latin typeface="Arial" panose="020B0604020202020204" pitchFamily="34" charset="0"/>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 typeface="System Font Regular"/>
              <a:buNone/>
              <a:tabLst/>
              <a:defRPr sz="1600" b="0" i="0" kern="1200">
                <a:solidFill>
                  <a:schemeClr val="tx1"/>
                </a:solidFill>
                <a:latin typeface="Arial" charset="0"/>
                <a:ea typeface="+mn-ea"/>
                <a:cs typeface="+mn-cs"/>
              </a:defRPr>
            </a:lvl2pPr>
            <a:lvl3pPr marL="342900" marR="0" indent="-171450" algn="l" defTabSz="914400" rtl="0" eaLnBrk="1" fontAlgn="auto" latinLnBrk="0" hangingPunct="1">
              <a:lnSpc>
                <a:spcPct val="100000"/>
              </a:lnSpc>
              <a:spcBef>
                <a:spcPts val="0"/>
              </a:spcBef>
              <a:spcAft>
                <a:spcPts val="600"/>
              </a:spcAft>
              <a:buClrTx/>
              <a:buSzTx/>
              <a:buFont typeface="System Font Regular"/>
              <a:buChar char="–"/>
              <a:tabLst/>
              <a:defRPr sz="1600" b="0" i="0" kern="1200">
                <a:solidFill>
                  <a:schemeClr val="tx1"/>
                </a:solidFill>
                <a:latin typeface="Arial" charset="0"/>
                <a:ea typeface="+mn-ea"/>
                <a:cs typeface="+mn-cs"/>
              </a:defRPr>
            </a:lvl3pPr>
            <a:lvl4pPr marL="514350" marR="0" indent="-171450" algn="l" defTabSz="914400" rtl="0" eaLnBrk="1" fontAlgn="auto" latinLnBrk="0" hangingPunct="1">
              <a:lnSpc>
                <a:spcPct val="100000"/>
              </a:lnSpc>
              <a:spcBef>
                <a:spcPts val="0"/>
              </a:spcBef>
              <a:spcAft>
                <a:spcPts val="600"/>
              </a:spcAft>
              <a:buClrTx/>
              <a:buSzTx/>
              <a:buFont typeface="System Font Regular"/>
              <a:buChar char="–"/>
              <a:tabLst/>
              <a:defRPr sz="1600" b="0" i="0" kern="1200">
                <a:solidFill>
                  <a:schemeClr val="tx1"/>
                </a:solidFill>
                <a:latin typeface="Arial" charset="0"/>
                <a:ea typeface="+mn-ea"/>
                <a:cs typeface="+mn-cs"/>
              </a:defRPr>
            </a:lvl4pPr>
            <a:lvl5pPr marL="685800" marR="0" indent="-171450" algn="l" defTabSz="914400" rtl="0" eaLnBrk="1" fontAlgn="auto" latinLnBrk="0" hangingPunct="1">
              <a:lnSpc>
                <a:spcPct val="100000"/>
              </a:lnSpc>
              <a:spcBef>
                <a:spcPts val="0"/>
              </a:spcBef>
              <a:spcAft>
                <a:spcPts val="600"/>
              </a:spcAft>
              <a:buClrTx/>
              <a:buSzTx/>
              <a:buFont typeface="System Font Regular"/>
              <a:buChar char="–"/>
              <a:tabLst/>
              <a:defRPr sz="1600" b="0" i="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Tx/>
              <a:buSzTx/>
              <a:buFont typeface="Arial" charset="0"/>
              <a:buChar char="•"/>
              <a:tabLst/>
              <a:defRPr/>
            </a:pPr>
            <a:r>
              <a:rPr kumimoji="0" lang="en-GB"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Reporting company’s own view collected, interpreted and transformed into ESG Rating</a:t>
            </a:r>
          </a:p>
          <a:p>
            <a:pPr marL="138113" marR="0" lvl="0" indent="-138113" algn="l" defTabSz="914400" rtl="0" eaLnBrk="1" fontAlgn="auto" latinLnBrk="0" hangingPunct="1">
              <a:lnSpc>
                <a:spcPct val="100000"/>
              </a:lnSpc>
              <a:spcBef>
                <a:spcPts val="0"/>
              </a:spcBef>
              <a:spcAft>
                <a:spcPts val="600"/>
              </a:spcAft>
              <a:buClrTx/>
              <a:buSzTx/>
              <a:buFont typeface="Arial" charset="0"/>
              <a:buChar char="•"/>
              <a:tabLst/>
              <a:defRPr/>
            </a:pPr>
            <a:r>
              <a:rPr kumimoji="0" lang="en-GB"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Publicly available information, generated by the company + news controversies</a:t>
            </a:r>
          </a:p>
          <a:p>
            <a:pPr marL="138113" marR="0" lvl="0" indent="-138113" algn="l" defTabSz="914400" rtl="0" eaLnBrk="1" fontAlgn="auto" latinLnBrk="0" hangingPunct="1">
              <a:lnSpc>
                <a:spcPct val="100000"/>
              </a:lnSpc>
              <a:spcBef>
                <a:spcPts val="0"/>
              </a:spcBef>
              <a:spcAft>
                <a:spcPts val="600"/>
              </a:spcAft>
              <a:buClrTx/>
              <a:buSzTx/>
              <a:buFont typeface="Arial" charset="0"/>
              <a:buChar char="•"/>
              <a:tabLst/>
              <a:defRPr/>
            </a:pPr>
            <a:r>
              <a:rPr kumimoji="0" lang="en-GB"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based, rules based rating of companies performance.</a:t>
            </a:r>
          </a:p>
        </p:txBody>
      </p:sp>
      <p:pic>
        <p:nvPicPr>
          <p:cNvPr id="7" name="Picture 6">
            <a:extLst>
              <a:ext uri="{FF2B5EF4-FFF2-40B4-BE49-F238E27FC236}">
                <a16:creationId xmlns:a16="http://schemas.microsoft.com/office/drawing/2014/main" id="{DA5D29DA-415D-414D-8A5B-31649E64EE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817" y="1921361"/>
            <a:ext cx="1223600" cy="247192"/>
          </a:xfrm>
          <a:prstGeom prst="rect">
            <a:avLst/>
          </a:prstGeom>
        </p:spPr>
      </p:pic>
      <p:pic>
        <p:nvPicPr>
          <p:cNvPr id="37" name="Picture 36">
            <a:extLst>
              <a:ext uri="{FF2B5EF4-FFF2-40B4-BE49-F238E27FC236}">
                <a16:creationId xmlns:a16="http://schemas.microsoft.com/office/drawing/2014/main" id="{96F0182E-AB28-024D-A7BE-4CACCFC5ED4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86808" y="1823090"/>
            <a:ext cx="1440262" cy="350834"/>
          </a:xfrm>
          <a:prstGeom prst="rect">
            <a:avLst/>
          </a:prstGeom>
        </p:spPr>
      </p:pic>
      <p:sp>
        <p:nvSpPr>
          <p:cNvPr id="55" name="Rectangle 54">
            <a:extLst>
              <a:ext uri="{FF2B5EF4-FFF2-40B4-BE49-F238E27FC236}">
                <a16:creationId xmlns:a16="http://schemas.microsoft.com/office/drawing/2014/main" id="{94BFF67F-8398-E440-8ACF-D2CE1F0008D1}"/>
              </a:ext>
            </a:extLst>
          </p:cNvPr>
          <p:cNvSpPr/>
          <p:nvPr/>
        </p:nvSpPr>
        <p:spPr>
          <a:xfrm>
            <a:off x="577818" y="1454123"/>
            <a:ext cx="4027008" cy="338554"/>
          </a:xfrm>
          <a:prstGeom prst="rect">
            <a:avLst/>
          </a:prstGeom>
          <a:solidFill>
            <a:schemeClr val="tx2"/>
          </a:solidFill>
        </p:spPr>
        <p:txBody>
          <a:bodyPr wrap="none" lIns="7200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Company Reporting Based Rating</a:t>
            </a:r>
          </a:p>
        </p:txBody>
      </p:sp>
      <p:grpSp>
        <p:nvGrpSpPr>
          <p:cNvPr id="9" name="Group 8">
            <a:extLst>
              <a:ext uri="{FF2B5EF4-FFF2-40B4-BE49-F238E27FC236}">
                <a16:creationId xmlns:a16="http://schemas.microsoft.com/office/drawing/2014/main" id="{A141CF47-8314-2F46-BB72-F361DB8CBD51}"/>
              </a:ext>
            </a:extLst>
          </p:cNvPr>
          <p:cNvGrpSpPr/>
          <p:nvPr/>
        </p:nvGrpSpPr>
        <p:grpSpPr>
          <a:xfrm>
            <a:off x="4265417" y="1197279"/>
            <a:ext cx="3860800" cy="2573866"/>
            <a:chOff x="3924300" y="2093753"/>
            <a:chExt cx="3860800" cy="2573866"/>
          </a:xfrm>
        </p:grpSpPr>
        <p:graphicFrame>
          <p:nvGraphicFramePr>
            <p:cNvPr id="5" name="Chart 4">
              <a:extLst>
                <a:ext uri="{FF2B5EF4-FFF2-40B4-BE49-F238E27FC236}">
                  <a16:creationId xmlns:a16="http://schemas.microsoft.com/office/drawing/2014/main" id="{23B046B7-4D58-FC49-822B-F9807EBD5DFF}"/>
                </a:ext>
              </a:extLst>
            </p:cNvPr>
            <p:cNvGraphicFramePr/>
            <p:nvPr/>
          </p:nvGraphicFramePr>
          <p:xfrm>
            <a:off x="3924300" y="2093753"/>
            <a:ext cx="3860800" cy="2573866"/>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3C64088D-52B4-094C-8008-254F0369543A}"/>
                </a:ext>
              </a:extLst>
            </p:cNvPr>
            <p:cNvSpPr/>
            <p:nvPr/>
          </p:nvSpPr>
          <p:spPr>
            <a:xfrm>
              <a:off x="5237791" y="3015162"/>
              <a:ext cx="1224054"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Proxima Nova"/>
                  <a:ea typeface="+mn-ea"/>
                  <a:cs typeface="+mn-cs"/>
                </a:rPr>
                <a:t>ESG </a:t>
              </a:r>
              <a:br>
                <a:rPr kumimoji="0" lang="en-GB" sz="1800" b="1" i="0" u="none" strike="noStrike" kern="1200" cap="none" spc="0" normalizeH="0" baseline="0" noProof="0" dirty="0">
                  <a:ln>
                    <a:noFill/>
                  </a:ln>
                  <a:solidFill>
                    <a:srgbClr val="000000"/>
                  </a:solidFill>
                  <a:effectLst/>
                  <a:uLnTx/>
                  <a:uFillTx/>
                  <a:latin typeface="Proxima Nova"/>
                  <a:ea typeface="+mn-ea"/>
                  <a:cs typeface="+mn-cs"/>
                </a:rPr>
              </a:br>
              <a:r>
                <a:rPr kumimoji="0" lang="en-GB" sz="1800" b="1" i="0" u="none" strike="noStrike" kern="1200" cap="none" spc="0" normalizeH="0" baseline="0" noProof="0" dirty="0">
                  <a:ln>
                    <a:noFill/>
                  </a:ln>
                  <a:solidFill>
                    <a:srgbClr val="000000"/>
                  </a:solidFill>
                  <a:effectLst/>
                  <a:uLnTx/>
                  <a:uFillTx/>
                  <a:latin typeface="Proxima Nova"/>
                  <a:ea typeface="+mn-ea"/>
                  <a:cs typeface="+mn-cs"/>
                </a:rPr>
                <a:t>360</a:t>
              </a:r>
              <a:r>
                <a:rPr kumimoji="0" lang="en-GB" sz="1800" b="1" i="0" u="none" strike="noStrike" kern="1200" cap="none" spc="0" normalizeH="0" baseline="30000" noProof="0" dirty="0">
                  <a:ln>
                    <a:noFill/>
                  </a:ln>
                  <a:solidFill>
                    <a:srgbClr val="000000"/>
                  </a:solidFill>
                  <a:effectLst/>
                  <a:uLnTx/>
                  <a:uFillTx/>
                  <a:latin typeface="Proxima Nova"/>
                  <a:ea typeface="+mn-ea"/>
                  <a:cs typeface="+mn-cs"/>
                </a:rPr>
                <a:t>∘</a:t>
              </a:r>
              <a:r>
                <a:rPr kumimoji="0" lang="en-GB" sz="1800" b="1" i="0" u="none" strike="noStrike" kern="1200" cap="none" spc="0" normalizeH="0" baseline="0" noProof="0" dirty="0">
                  <a:ln>
                    <a:noFill/>
                  </a:ln>
                  <a:solidFill>
                    <a:srgbClr val="000000"/>
                  </a:solidFill>
                  <a:effectLst/>
                  <a:uLnTx/>
                  <a:uFillTx/>
                  <a:latin typeface="Proxima Nova"/>
                  <a:ea typeface="+mn-ea"/>
                  <a:cs typeface="+mn-cs"/>
                </a:rPr>
                <a:t> View</a:t>
              </a:r>
              <a:endParaRPr kumimoji="0" lang="en-US" sz="1800" b="1" i="0" u="none" strike="noStrike" kern="1200" cap="none" spc="0" normalizeH="0" baseline="0" noProof="0" dirty="0">
                <a:ln>
                  <a:noFill/>
                </a:ln>
                <a:solidFill>
                  <a:srgbClr val="000000"/>
                </a:solidFill>
                <a:effectLst/>
                <a:uLnTx/>
                <a:uFillTx/>
                <a:latin typeface="Proxima Nova"/>
                <a:ea typeface="+mn-ea"/>
                <a:cs typeface="+mn-cs"/>
              </a:endParaRPr>
            </a:p>
          </p:txBody>
        </p:sp>
      </p:grpSp>
      <p:sp>
        <p:nvSpPr>
          <p:cNvPr id="26" name="Content Placeholder 1">
            <a:extLst>
              <a:ext uri="{FF2B5EF4-FFF2-40B4-BE49-F238E27FC236}">
                <a16:creationId xmlns:a16="http://schemas.microsoft.com/office/drawing/2014/main" id="{28D713EF-FB84-534D-9DF6-A5030B5C9AE7}"/>
              </a:ext>
            </a:extLst>
          </p:cNvPr>
          <p:cNvSpPr txBox="1">
            <a:spLocks/>
          </p:cNvSpPr>
          <p:nvPr/>
        </p:nvSpPr>
        <p:spPr>
          <a:xfrm>
            <a:off x="7799252" y="2229276"/>
            <a:ext cx="3860799" cy="969496"/>
          </a:xfrm>
          <a:prstGeom prst="rect">
            <a:avLst/>
          </a:prstGeom>
        </p:spPr>
        <p:txBody>
          <a:bodyPr wrap="square" lIns="0" tIns="0" rIns="0" bIns="0">
            <a:spAutoFit/>
          </a:bodyPr>
          <a:lstStyle>
            <a:defPPr>
              <a:defRPr lang="en-US"/>
            </a:defPPr>
            <a:lvl1pPr marL="138113" indent="-138113" defTabSz="914400">
              <a:buFont typeface="Arial" charset="0"/>
              <a:buChar char="•"/>
              <a:defRPr sz="1300">
                <a:latin typeface="Arial" panose="020B0604020202020204" pitchFamily="34" charset="0"/>
                <a:cs typeface="Arial" panose="020B0604020202020204" pitchFamily="34" charset="0"/>
              </a:defRPr>
            </a:lvl1pPr>
            <a:lvl2pPr marL="0" marR="0" indent="0" algn="l" defTabSz="914400" rtl="0" eaLnBrk="1" fontAlgn="auto" latinLnBrk="0" hangingPunct="1">
              <a:lnSpc>
                <a:spcPct val="100000"/>
              </a:lnSpc>
              <a:spcBef>
                <a:spcPts val="0"/>
              </a:spcBef>
              <a:spcAft>
                <a:spcPts val="600"/>
              </a:spcAft>
              <a:buClrTx/>
              <a:buSzTx/>
              <a:buFont typeface="System Font Regular"/>
              <a:buNone/>
              <a:tabLst/>
              <a:defRPr sz="1600" b="0" i="0" kern="1200">
                <a:solidFill>
                  <a:schemeClr val="tx1"/>
                </a:solidFill>
                <a:latin typeface="Arial" charset="0"/>
                <a:ea typeface="+mn-ea"/>
                <a:cs typeface="+mn-cs"/>
              </a:defRPr>
            </a:lvl2pPr>
            <a:lvl3pPr marL="342900" marR="0" indent="-171450" algn="l" defTabSz="914400" rtl="0" eaLnBrk="1" fontAlgn="auto" latinLnBrk="0" hangingPunct="1">
              <a:lnSpc>
                <a:spcPct val="100000"/>
              </a:lnSpc>
              <a:spcBef>
                <a:spcPts val="0"/>
              </a:spcBef>
              <a:spcAft>
                <a:spcPts val="600"/>
              </a:spcAft>
              <a:buClrTx/>
              <a:buSzTx/>
              <a:buFont typeface="System Font Regular"/>
              <a:buChar char="–"/>
              <a:tabLst/>
              <a:defRPr sz="1600" b="0" i="0" kern="1200">
                <a:solidFill>
                  <a:schemeClr val="tx1"/>
                </a:solidFill>
                <a:latin typeface="Arial" charset="0"/>
                <a:ea typeface="+mn-ea"/>
                <a:cs typeface="+mn-cs"/>
              </a:defRPr>
            </a:lvl3pPr>
            <a:lvl4pPr marL="514350" marR="0" indent="-171450" algn="l" defTabSz="914400" rtl="0" eaLnBrk="1" fontAlgn="auto" latinLnBrk="0" hangingPunct="1">
              <a:lnSpc>
                <a:spcPct val="100000"/>
              </a:lnSpc>
              <a:spcBef>
                <a:spcPts val="0"/>
              </a:spcBef>
              <a:spcAft>
                <a:spcPts val="600"/>
              </a:spcAft>
              <a:buClrTx/>
              <a:buSzTx/>
              <a:buFont typeface="System Font Regular"/>
              <a:buChar char="–"/>
              <a:tabLst/>
              <a:defRPr sz="1600" b="0" i="0" kern="1200">
                <a:solidFill>
                  <a:schemeClr val="tx1"/>
                </a:solidFill>
                <a:latin typeface="Arial" charset="0"/>
                <a:ea typeface="+mn-ea"/>
                <a:cs typeface="+mn-cs"/>
              </a:defRPr>
            </a:lvl4pPr>
            <a:lvl5pPr marL="685800" marR="0" indent="-171450" algn="l" defTabSz="914400" rtl="0" eaLnBrk="1" fontAlgn="auto" latinLnBrk="0" hangingPunct="1">
              <a:lnSpc>
                <a:spcPct val="100000"/>
              </a:lnSpc>
              <a:spcBef>
                <a:spcPts val="0"/>
              </a:spcBef>
              <a:spcAft>
                <a:spcPts val="600"/>
              </a:spcAft>
              <a:buClrTx/>
              <a:buSzTx/>
              <a:buFont typeface="System Font Regular"/>
              <a:buChar char="–"/>
              <a:tabLst/>
              <a:defRPr sz="1600" b="0" i="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Tx/>
              <a:buSzTx/>
              <a:buFont typeface="Arial" charset="0"/>
              <a:buChar char="•"/>
              <a:tabLst/>
              <a:defRPr/>
            </a:pPr>
            <a:r>
              <a:rPr kumimoji="0" lang="en-GB"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Public’s perception of a company’s performance</a:t>
            </a:r>
          </a:p>
          <a:p>
            <a:pPr marL="138113" marR="0" lvl="0" indent="-138113" algn="l" defTabSz="914400" rtl="0" eaLnBrk="1" fontAlgn="auto" latinLnBrk="0" hangingPunct="1">
              <a:lnSpc>
                <a:spcPct val="100000"/>
              </a:lnSpc>
              <a:spcBef>
                <a:spcPts val="0"/>
              </a:spcBef>
              <a:spcAft>
                <a:spcPts val="600"/>
              </a:spcAft>
              <a:buClrTx/>
              <a:buSzTx/>
              <a:buFont typeface="Arial" charset="0"/>
              <a:buChar char="•"/>
              <a:tabLst/>
              <a:defRPr/>
            </a:pPr>
            <a:r>
              <a:rPr kumimoji="0" lang="en-GB"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Numerous news and social media sources</a:t>
            </a:r>
          </a:p>
          <a:p>
            <a:pPr marL="138113" marR="0" lvl="0" indent="-138113" algn="l" defTabSz="914400" rtl="0" eaLnBrk="1" fontAlgn="auto" latinLnBrk="0" hangingPunct="1">
              <a:lnSpc>
                <a:spcPct val="100000"/>
              </a:lnSpc>
              <a:spcBef>
                <a:spcPts val="0"/>
              </a:spcBef>
              <a:spcAft>
                <a:spcPts val="600"/>
              </a:spcAft>
              <a:buClrTx/>
              <a:buSzTx/>
              <a:buFont typeface="Arial" charset="0"/>
              <a:buChar char="•"/>
              <a:tabLst/>
              <a:defRPr/>
            </a:pPr>
            <a:r>
              <a:rPr kumimoji="0" lang="en-GB"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AI powered ”sentiment scoring”</a:t>
            </a:r>
          </a:p>
          <a:p>
            <a:pPr marL="138113" marR="0" lvl="0" indent="-138113" algn="l" defTabSz="914400" rtl="0" eaLnBrk="1" fontAlgn="auto" latinLnBrk="0" hangingPunct="1">
              <a:lnSpc>
                <a:spcPct val="100000"/>
              </a:lnSpc>
              <a:spcBef>
                <a:spcPts val="0"/>
              </a:spcBef>
              <a:spcAft>
                <a:spcPts val="600"/>
              </a:spcAft>
              <a:buClrTx/>
              <a:buSzTx/>
              <a:buFont typeface="Arial" charset="0"/>
              <a:buChar char="•"/>
              <a:tabLst/>
              <a:defRPr/>
            </a:pPr>
            <a:r>
              <a:rPr lang="en-GB" sz="1200" dirty="0">
                <a:solidFill>
                  <a:srgbClr val="000000"/>
                </a:solidFill>
              </a:rPr>
              <a:t>Refinitiv-Inspired, MarketPsych-Powered</a:t>
            </a:r>
          </a:p>
        </p:txBody>
      </p:sp>
      <p:sp>
        <p:nvSpPr>
          <p:cNvPr id="27" name="Rectangle 26">
            <a:extLst>
              <a:ext uri="{FF2B5EF4-FFF2-40B4-BE49-F238E27FC236}">
                <a16:creationId xmlns:a16="http://schemas.microsoft.com/office/drawing/2014/main" id="{3B386A7E-FFBA-9641-82BD-8CE5BE6C487D}"/>
              </a:ext>
            </a:extLst>
          </p:cNvPr>
          <p:cNvSpPr/>
          <p:nvPr/>
        </p:nvSpPr>
        <p:spPr>
          <a:xfrm>
            <a:off x="7786808" y="1448187"/>
            <a:ext cx="4027008" cy="338554"/>
          </a:xfrm>
          <a:prstGeom prst="rect">
            <a:avLst/>
          </a:prstGeom>
          <a:solidFill>
            <a:schemeClr val="tx1"/>
          </a:solidFill>
        </p:spPr>
        <p:txBody>
          <a:bodyPr wrap="none" lIns="7200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b="1" dirty="0">
                <a:solidFill>
                  <a:srgbClr val="FFFFFF"/>
                </a:solidFill>
                <a:latin typeface="Arial" panose="020B0604020202020204" pitchFamily="34" charset="0"/>
                <a:cs typeface="Arial" panose="020B0604020202020204" pitchFamily="34" charset="0"/>
              </a:rPr>
              <a:t>Media ESG Sentiment</a:t>
            </a:r>
            <a:endParaRPr kumimoji="0" lang="en-GB"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3" name="Straight Arrow Connector 12">
            <a:extLst>
              <a:ext uri="{FF2B5EF4-FFF2-40B4-BE49-F238E27FC236}">
                <a16:creationId xmlns:a16="http://schemas.microsoft.com/office/drawing/2014/main" id="{3405AFBE-8248-284F-8EBC-A1F1BE9C1939}"/>
              </a:ext>
            </a:extLst>
          </p:cNvPr>
          <p:cNvCxnSpPr>
            <a:cxnSpLocks/>
          </p:cNvCxnSpPr>
          <p:nvPr/>
        </p:nvCxnSpPr>
        <p:spPr>
          <a:xfrm flipH="1">
            <a:off x="6190935" y="3626797"/>
            <a:ext cx="4882" cy="319561"/>
          </a:xfrm>
          <a:prstGeom prst="straightConnector1">
            <a:avLst/>
          </a:prstGeom>
          <a:ln w="15875">
            <a:solidFill>
              <a:schemeClr val="bg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7F4BF76-DC54-D043-A1C2-0A35D7508F39}"/>
              </a:ext>
            </a:extLst>
          </p:cNvPr>
          <p:cNvSpPr txBox="1"/>
          <p:nvPr/>
        </p:nvSpPr>
        <p:spPr>
          <a:xfrm>
            <a:off x="5149895" y="2226410"/>
            <a:ext cx="192336" cy="215444"/>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Proxima Nova"/>
                <a:ea typeface="+mn-ea"/>
                <a:cs typeface="+mn-cs"/>
              </a:rPr>
              <a:t>1.</a:t>
            </a:r>
          </a:p>
        </p:txBody>
      </p:sp>
      <p:sp>
        <p:nvSpPr>
          <p:cNvPr id="38" name="TextBox 37">
            <a:extLst>
              <a:ext uri="{FF2B5EF4-FFF2-40B4-BE49-F238E27FC236}">
                <a16:creationId xmlns:a16="http://schemas.microsoft.com/office/drawing/2014/main" id="{D33C3DB0-08F5-D843-806A-5898D7D1F317}"/>
              </a:ext>
            </a:extLst>
          </p:cNvPr>
          <p:cNvSpPr txBox="1"/>
          <p:nvPr/>
        </p:nvSpPr>
        <p:spPr>
          <a:xfrm>
            <a:off x="7062408" y="2226410"/>
            <a:ext cx="192336" cy="215444"/>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Proxima Nova"/>
                <a:ea typeface="+mn-ea"/>
                <a:cs typeface="+mn-cs"/>
              </a:rPr>
              <a:t>2.</a:t>
            </a:r>
          </a:p>
        </p:txBody>
      </p:sp>
      <p:graphicFrame>
        <p:nvGraphicFramePr>
          <p:cNvPr id="8" name="Table 9">
            <a:extLst>
              <a:ext uri="{FF2B5EF4-FFF2-40B4-BE49-F238E27FC236}">
                <a16:creationId xmlns:a16="http://schemas.microsoft.com/office/drawing/2014/main" id="{1EF87648-0511-6546-9C92-90EAE4EDEE8B}"/>
              </a:ext>
            </a:extLst>
          </p:cNvPr>
          <p:cNvGraphicFramePr>
            <a:graphicFrameLocks noGrp="1"/>
          </p:cNvGraphicFramePr>
          <p:nvPr/>
        </p:nvGraphicFramePr>
        <p:xfrm>
          <a:off x="577817" y="4010191"/>
          <a:ext cx="9180000" cy="1836000"/>
        </p:xfrm>
        <a:graphic>
          <a:graphicData uri="http://schemas.openxmlformats.org/drawingml/2006/table">
            <a:tbl>
              <a:tblPr firstRow="1" bandRow="1">
                <a:tableStyleId>{616DA210-FB5B-4158-B5E0-FEB733F419BA}</a:tableStyleId>
              </a:tblPr>
              <a:tblGrid>
                <a:gridCol w="1980000">
                  <a:extLst>
                    <a:ext uri="{9D8B030D-6E8A-4147-A177-3AD203B41FA5}">
                      <a16:colId xmlns:a16="http://schemas.microsoft.com/office/drawing/2014/main" val="2870848635"/>
                    </a:ext>
                  </a:extLst>
                </a:gridCol>
                <a:gridCol w="3600000">
                  <a:extLst>
                    <a:ext uri="{9D8B030D-6E8A-4147-A177-3AD203B41FA5}">
                      <a16:colId xmlns:a16="http://schemas.microsoft.com/office/drawing/2014/main" val="2880294437"/>
                    </a:ext>
                  </a:extLst>
                </a:gridCol>
                <a:gridCol w="3600000">
                  <a:extLst>
                    <a:ext uri="{9D8B030D-6E8A-4147-A177-3AD203B41FA5}">
                      <a16:colId xmlns:a16="http://schemas.microsoft.com/office/drawing/2014/main" val="930402395"/>
                    </a:ext>
                  </a:extLst>
                </a:gridCol>
              </a:tblGrid>
              <a:tr h="306000">
                <a:tc>
                  <a:txBody>
                    <a:bodyPr/>
                    <a:lstStyle/>
                    <a:p>
                      <a:r>
                        <a:rPr lang="en-US" sz="1400" dirty="0">
                          <a:solidFill>
                            <a:schemeClr val="tx1"/>
                          </a:solidFill>
                        </a:rPr>
                        <a:t>Key Differences</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bg1"/>
                    </a:solidFill>
                  </a:tcPr>
                </a:tc>
                <a:tc>
                  <a:txBody>
                    <a:bodyPr/>
                    <a:lstStyle/>
                    <a:p>
                      <a:pPr algn="ctr"/>
                      <a:r>
                        <a:rPr lang="en-US" sz="1400" dirty="0">
                          <a:solidFill>
                            <a:schemeClr val="bg1"/>
                          </a:solidFill>
                        </a:rPr>
                        <a:t>Refinitiv</a:t>
                      </a:r>
                    </a:p>
                  </a:txBody>
                  <a:tcPr>
                    <a:solidFill>
                      <a:schemeClr val="tx2"/>
                    </a:solidFill>
                  </a:tcPr>
                </a:tc>
                <a:tc>
                  <a:txBody>
                    <a:bodyPr/>
                    <a:lstStyle/>
                    <a:p>
                      <a:pPr algn="ctr"/>
                      <a:r>
                        <a:rPr lang="en-US" sz="1400" dirty="0">
                          <a:solidFill>
                            <a:schemeClr val="bg1"/>
                          </a:solidFill>
                        </a:rPr>
                        <a:t>MarketPsych</a:t>
                      </a:r>
                    </a:p>
                  </a:txBody>
                  <a:tcPr>
                    <a:solidFill>
                      <a:schemeClr val="tx1"/>
                    </a:solidFill>
                  </a:tcPr>
                </a:tc>
                <a:extLst>
                  <a:ext uri="{0D108BD9-81ED-4DB2-BD59-A6C34878D82A}">
                    <a16:rowId xmlns:a16="http://schemas.microsoft.com/office/drawing/2014/main" val="2941161323"/>
                  </a:ext>
                </a:extLst>
              </a:tr>
              <a:tr h="306000">
                <a:tc>
                  <a:txBody>
                    <a:bodyPr/>
                    <a:lstStyle/>
                    <a:p>
                      <a:r>
                        <a:rPr lang="en-US" sz="1400" dirty="0"/>
                        <a:t>Source</a:t>
                      </a:r>
                    </a:p>
                  </a:txBody>
                  <a:tcPr/>
                </a:tc>
                <a:tc>
                  <a:txBody>
                    <a:bodyPr/>
                    <a:lstStyle/>
                    <a:p>
                      <a:r>
                        <a:rPr lang="en-US" sz="1400" dirty="0"/>
                        <a:t>Corporate Filings &amp; RTRS News</a:t>
                      </a:r>
                    </a:p>
                  </a:txBody>
                  <a:tcPr/>
                </a:tc>
                <a:tc>
                  <a:txBody>
                    <a:bodyPr/>
                    <a:lstStyle/>
                    <a:p>
                      <a:r>
                        <a:rPr lang="en-US" sz="1400" dirty="0"/>
                        <a:t>4000+ Prem. News &amp; 2000+ Social Media</a:t>
                      </a:r>
                    </a:p>
                  </a:txBody>
                  <a:tcPr/>
                </a:tc>
                <a:extLst>
                  <a:ext uri="{0D108BD9-81ED-4DB2-BD59-A6C34878D82A}">
                    <a16:rowId xmlns:a16="http://schemas.microsoft.com/office/drawing/2014/main" val="3203275637"/>
                  </a:ext>
                </a:extLst>
              </a:tr>
              <a:tr h="306000">
                <a:tc>
                  <a:txBody>
                    <a:bodyPr/>
                    <a:lstStyle/>
                    <a:p>
                      <a:r>
                        <a:rPr lang="en-US" sz="1400" dirty="0"/>
                        <a:t>Data Collection</a:t>
                      </a:r>
                    </a:p>
                  </a:txBody>
                  <a:tcPr/>
                </a:tc>
                <a:tc>
                  <a:txBody>
                    <a:bodyPr/>
                    <a:lstStyle/>
                    <a:p>
                      <a:r>
                        <a:rPr lang="en-US" sz="1400" dirty="0"/>
                        <a:t>AI &amp; Human Analysts</a:t>
                      </a:r>
                    </a:p>
                  </a:txBody>
                  <a:tcPr/>
                </a:tc>
                <a:tc>
                  <a:txBody>
                    <a:bodyPr/>
                    <a:lstStyle/>
                    <a:p>
                      <a:r>
                        <a:rPr lang="en-US" sz="1400" dirty="0"/>
                        <a:t>AI &amp; NLP</a:t>
                      </a:r>
                    </a:p>
                  </a:txBody>
                  <a:tcPr/>
                </a:tc>
                <a:extLst>
                  <a:ext uri="{0D108BD9-81ED-4DB2-BD59-A6C34878D82A}">
                    <a16:rowId xmlns:a16="http://schemas.microsoft.com/office/drawing/2014/main" val="58887152"/>
                  </a:ext>
                </a:extLst>
              </a:tr>
              <a:tr h="306000">
                <a:tc>
                  <a:txBody>
                    <a:bodyPr/>
                    <a:lstStyle/>
                    <a:p>
                      <a:r>
                        <a:rPr lang="en-US" sz="1400" dirty="0"/>
                        <a:t>Frequency of Updates</a:t>
                      </a:r>
                    </a:p>
                  </a:txBody>
                  <a:tcPr/>
                </a:tc>
                <a:tc>
                  <a:txBody>
                    <a:bodyPr/>
                    <a:lstStyle/>
                    <a:p>
                      <a:r>
                        <a:rPr lang="en-US" sz="1400" dirty="0"/>
                        <a:t>Weekly</a:t>
                      </a:r>
                    </a:p>
                  </a:txBody>
                  <a:tcPr/>
                </a:tc>
                <a:tc>
                  <a:txBody>
                    <a:bodyPr/>
                    <a:lstStyle/>
                    <a:p>
                      <a:r>
                        <a:rPr lang="en-US" sz="1400" dirty="0"/>
                        <a:t>Minutely</a:t>
                      </a:r>
                    </a:p>
                  </a:txBody>
                  <a:tcPr/>
                </a:tc>
                <a:extLst>
                  <a:ext uri="{0D108BD9-81ED-4DB2-BD59-A6C34878D82A}">
                    <a16:rowId xmlns:a16="http://schemas.microsoft.com/office/drawing/2014/main" val="2256021202"/>
                  </a:ext>
                </a:extLst>
              </a:tr>
              <a:tr h="306000">
                <a:tc>
                  <a:txBody>
                    <a:bodyPr/>
                    <a:lstStyle/>
                    <a:p>
                      <a:r>
                        <a:rPr lang="en-US" sz="1400" dirty="0"/>
                        <a:t>Point in Time</a:t>
                      </a:r>
                    </a:p>
                  </a:txBody>
                  <a:tcPr/>
                </a:tc>
                <a:tc>
                  <a:txBody>
                    <a:bodyPr/>
                    <a:lstStyle/>
                    <a:p>
                      <a:r>
                        <a:rPr lang="en-US" sz="1400" dirty="0"/>
                        <a:t>No (H2 2021)</a:t>
                      </a:r>
                    </a:p>
                  </a:txBody>
                  <a:tcPr/>
                </a:tc>
                <a:tc>
                  <a:txBody>
                    <a:bodyPr/>
                    <a:lstStyle/>
                    <a:p>
                      <a:r>
                        <a:rPr lang="en-US" sz="1400" dirty="0"/>
                        <a:t>Yes</a:t>
                      </a:r>
                    </a:p>
                  </a:txBody>
                  <a:tcPr/>
                </a:tc>
                <a:extLst>
                  <a:ext uri="{0D108BD9-81ED-4DB2-BD59-A6C34878D82A}">
                    <a16:rowId xmlns:a16="http://schemas.microsoft.com/office/drawing/2014/main" val="4110343641"/>
                  </a:ext>
                </a:extLst>
              </a:tr>
              <a:tr h="306000">
                <a:tc>
                  <a:txBody>
                    <a:bodyPr/>
                    <a:lstStyle/>
                    <a:p>
                      <a:r>
                        <a:rPr lang="en-US" sz="1400" dirty="0"/>
                        <a:t>Rating Methodology</a:t>
                      </a:r>
                    </a:p>
                  </a:txBody>
                  <a:tcPr/>
                </a:tc>
                <a:tc gridSpan="2">
                  <a:txBody>
                    <a:bodyPr/>
                    <a:lstStyle/>
                    <a:p>
                      <a:pPr algn="ctr"/>
                      <a:r>
                        <a:rPr lang="en-US" sz="1400" b="1" dirty="0"/>
                        <a:t>Aligned Across All Pillars &amp; Categories</a:t>
                      </a:r>
                    </a:p>
                  </a:txBody>
                  <a:tcPr/>
                </a:tc>
                <a:tc hMerge="1">
                  <a:txBody>
                    <a:bodyPr/>
                    <a:lstStyle/>
                    <a:p>
                      <a:endParaRPr lang="en-US" sz="1400" dirty="0"/>
                    </a:p>
                  </a:txBody>
                  <a:tcPr/>
                </a:tc>
                <a:extLst>
                  <a:ext uri="{0D108BD9-81ED-4DB2-BD59-A6C34878D82A}">
                    <a16:rowId xmlns:a16="http://schemas.microsoft.com/office/drawing/2014/main" val="2159725117"/>
                  </a:ext>
                </a:extLst>
              </a:tr>
            </a:tbl>
          </a:graphicData>
        </a:graphic>
      </p:graphicFrame>
    </p:spTree>
    <p:extLst>
      <p:ext uri="{BB962C8B-B14F-4D97-AF65-F5344CB8AC3E}">
        <p14:creationId xmlns:p14="http://schemas.microsoft.com/office/powerpoint/2010/main" val="19901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extShape 1"/>
          <p:cNvSpPr txBox="1"/>
          <p:nvPr/>
        </p:nvSpPr>
        <p:spPr>
          <a:xfrm>
            <a:off x="1174656" y="415152"/>
            <a:ext cx="10020672" cy="898560"/>
          </a:xfrm>
          <a:prstGeom prst="rect">
            <a:avLst/>
          </a:prstGeom>
          <a:noFill/>
          <a:ln>
            <a:noFill/>
          </a:ln>
        </p:spPr>
        <p:txBody>
          <a:bodyPr anchor="ctr">
            <a:noAutofit/>
          </a:bodyPr>
          <a:lstStyle/>
          <a:p>
            <a:pPr>
              <a:lnSpc>
                <a:spcPct val="90000"/>
              </a:lnSpc>
            </a:pPr>
            <a:r>
              <a:rPr lang="en-US" sz="3360" dirty="0">
                <a:solidFill>
                  <a:srgbClr val="0000FF"/>
                </a:solidFill>
                <a:latin typeface="Calibri" panose="020F0502020204030204" pitchFamily="34" charset="0"/>
                <a:cs typeface="Calibri" panose="020F0502020204030204" pitchFamily="34" charset="0"/>
              </a:rPr>
              <a:t>Refinitiv MarketPsych ESG Analytics</a:t>
            </a:r>
            <a:br>
              <a:rPr lang="en-US" sz="2160" dirty="0"/>
            </a:br>
            <a:r>
              <a:rPr lang="en-US" sz="2160" dirty="0"/>
              <a:t>Two Data Packages: Core &amp; Advanced</a:t>
            </a:r>
            <a:endParaRPr lang="en-US" sz="2400" spc="-1" dirty="0">
              <a:solidFill>
                <a:srgbClr val="000000"/>
              </a:solidFill>
              <a:latin typeface="Calibri"/>
            </a:endParaRPr>
          </a:p>
        </p:txBody>
      </p:sp>
      <p:sp>
        <p:nvSpPr>
          <p:cNvPr id="861" name="Line 2"/>
          <p:cNvSpPr/>
          <p:nvPr/>
        </p:nvSpPr>
        <p:spPr>
          <a:xfrm>
            <a:off x="609600" y="1458864"/>
            <a:ext cx="10972800" cy="0"/>
          </a:xfrm>
          <a:prstGeom prst="line">
            <a:avLst/>
          </a:prstGeom>
          <a:ln w="31680">
            <a:solidFill>
              <a:srgbClr val="2231FF"/>
            </a:solidFill>
          </a:ln>
        </p:spPr>
        <p:style>
          <a:lnRef idx="1">
            <a:schemeClr val="accent1"/>
          </a:lnRef>
          <a:fillRef idx="0">
            <a:schemeClr val="accent1"/>
          </a:fillRef>
          <a:effectRef idx="0">
            <a:schemeClr val="accent1"/>
          </a:effectRef>
          <a:fontRef idx="minor"/>
        </p:style>
      </p:sp>
      <p:sp>
        <p:nvSpPr>
          <p:cNvPr id="862" name="CustomShape 3"/>
          <p:cNvSpPr/>
          <p:nvPr/>
        </p:nvSpPr>
        <p:spPr>
          <a:xfrm>
            <a:off x="1174655" y="1740727"/>
            <a:ext cx="5066657" cy="6264402"/>
          </a:xfrm>
          <a:prstGeom prst="rect">
            <a:avLst/>
          </a:prstGeom>
          <a:noFill/>
          <a:ln>
            <a:noFill/>
          </a:ln>
        </p:spPr>
        <p:style>
          <a:lnRef idx="0">
            <a:scrgbClr r="0" g="0" b="0"/>
          </a:lnRef>
          <a:fillRef idx="0">
            <a:scrgbClr r="0" g="0" b="0"/>
          </a:fillRef>
          <a:effectRef idx="0">
            <a:scrgbClr r="0" g="0" b="0"/>
          </a:effectRef>
          <a:fontRef idx="minor"/>
        </p:style>
        <p:txBody>
          <a:bodyPr lIns="91584" tIns="45792" rIns="91584" bIns="45792">
            <a:noAutofit/>
          </a:bodyPr>
          <a:lstStyle/>
          <a:p>
            <a:pPr>
              <a:spcBef>
                <a:spcPts val="600"/>
              </a:spcBef>
            </a:pPr>
            <a:r>
              <a:rPr lang="en-US" sz="1400" b="1" u="sng" dirty="0"/>
              <a:t>OVERVIEW</a:t>
            </a:r>
          </a:p>
          <a:p>
            <a:pPr marL="285750" indent="-285750">
              <a:spcBef>
                <a:spcPts val="600"/>
              </a:spcBef>
              <a:buFont typeface="Arial" panose="020B0604020202020204" pitchFamily="34" charset="0"/>
              <a:buChar char="•"/>
            </a:pPr>
            <a:r>
              <a:rPr lang="en-US" sz="1400" dirty="0"/>
              <a:t>Delivered in </a:t>
            </a:r>
            <a:r>
              <a:rPr lang="en-US" sz="1400" b="1" dirty="0"/>
              <a:t>Core &amp; Advanced </a:t>
            </a:r>
            <a:r>
              <a:rPr lang="en-US" sz="1400" dirty="0"/>
              <a:t>packages, </a:t>
            </a:r>
            <a:r>
              <a:rPr lang="en-US" sz="1400" b="1" dirty="0"/>
              <a:t>Company &amp; Country </a:t>
            </a:r>
            <a:r>
              <a:rPr lang="en-US" sz="1400" dirty="0"/>
              <a:t>level scores available in both</a:t>
            </a:r>
          </a:p>
          <a:p>
            <a:pPr marL="285750" indent="-285750">
              <a:spcBef>
                <a:spcPts val="600"/>
              </a:spcBef>
              <a:buFont typeface="Arial" panose="020B0604020202020204" pitchFamily="34" charset="0"/>
              <a:buChar char="•"/>
            </a:pPr>
            <a:r>
              <a:rPr lang="en-US" sz="1400" dirty="0"/>
              <a:t>Core updated </a:t>
            </a:r>
            <a:r>
              <a:rPr lang="en-US" sz="1400" b="1" dirty="0"/>
              <a:t>daily </a:t>
            </a:r>
            <a:r>
              <a:rPr lang="en-US" sz="1400" dirty="0"/>
              <a:t>/ Advanced updated </a:t>
            </a:r>
            <a:r>
              <a:rPr lang="en-US" sz="1400" b="1" dirty="0"/>
              <a:t>minutely</a:t>
            </a:r>
          </a:p>
          <a:p>
            <a:pPr marL="285750" indent="-285750">
              <a:spcBef>
                <a:spcPts val="600"/>
              </a:spcBef>
              <a:buFont typeface="Arial" panose="020B0604020202020204" pitchFamily="34" charset="0"/>
              <a:buChar char="•"/>
            </a:pPr>
            <a:r>
              <a:rPr lang="en-US" sz="1400" b="1" dirty="0"/>
              <a:t>Mappings</a:t>
            </a:r>
            <a:r>
              <a:rPr lang="en-US" sz="1400" dirty="0"/>
              <a:t> available to Refinitiv ESG with SASB framework considerations and U.N. SDGs</a:t>
            </a:r>
          </a:p>
          <a:p>
            <a:pPr>
              <a:spcBef>
                <a:spcPts val="600"/>
              </a:spcBef>
            </a:pPr>
            <a:br>
              <a:rPr lang="en-US" sz="1440" dirty="0"/>
            </a:br>
            <a:r>
              <a:rPr lang="en-US" sz="1440" b="1" dirty="0">
                <a:solidFill>
                  <a:schemeClr val="tx2"/>
                </a:solidFill>
              </a:rPr>
              <a:t>(1) CORE PACKAGE</a:t>
            </a:r>
            <a:endParaRPr lang="en-US" sz="1440" dirty="0"/>
          </a:p>
          <a:p>
            <a:pPr>
              <a:spcBef>
                <a:spcPts val="600"/>
              </a:spcBef>
            </a:pPr>
            <a:r>
              <a:rPr lang="en-US" sz="1440" dirty="0"/>
              <a:t>Seventeen </a:t>
            </a:r>
            <a:r>
              <a:rPr lang="en-US" sz="1440" b="1" dirty="0"/>
              <a:t>daily</a:t>
            </a:r>
            <a:r>
              <a:rPr lang="en-US" sz="1440" dirty="0"/>
              <a:t> scores from combined news and social media for every company and country.</a:t>
            </a:r>
            <a:endParaRPr lang="en-US" sz="1440" b="1" dirty="0"/>
          </a:p>
          <a:p>
            <a:pPr marL="205740" indent="-205740">
              <a:spcBef>
                <a:spcPts val="600"/>
              </a:spcBef>
              <a:buFont typeface="Arial" panose="020B0604020202020204" pitchFamily="34" charset="0"/>
              <a:buChar char="•"/>
            </a:pPr>
            <a:r>
              <a:rPr lang="en-US" sz="1440" dirty="0"/>
              <a:t>Buzz score (1)</a:t>
            </a:r>
          </a:p>
          <a:p>
            <a:pPr marL="205740" indent="-205740">
              <a:spcBef>
                <a:spcPts val="600"/>
              </a:spcBef>
              <a:buFont typeface="Arial" panose="020B0604020202020204" pitchFamily="34" charset="0"/>
              <a:buChar char="•"/>
            </a:pPr>
            <a:r>
              <a:rPr lang="en-US" sz="1440" dirty="0"/>
              <a:t>ESG, ESG </a:t>
            </a:r>
            <a:r>
              <a:rPr lang="en-US" sz="1440" dirty="0" err="1"/>
              <a:t>Conbined</a:t>
            </a:r>
            <a:r>
              <a:rPr lang="en-US" sz="1440" dirty="0"/>
              <a:t>, ESG Controversies (3)</a:t>
            </a:r>
          </a:p>
          <a:p>
            <a:pPr marL="205740" indent="-205740">
              <a:spcBef>
                <a:spcPts val="600"/>
              </a:spcBef>
              <a:buFont typeface="Arial" panose="020B0604020202020204" pitchFamily="34" charset="0"/>
              <a:buChar char="•"/>
            </a:pPr>
            <a:r>
              <a:rPr lang="en-US" sz="1440" dirty="0"/>
              <a:t>Pillar scores (3 = E,S,G), and </a:t>
            </a:r>
          </a:p>
          <a:p>
            <a:pPr marL="205740" indent="-205740">
              <a:spcBef>
                <a:spcPts val="600"/>
              </a:spcBef>
              <a:buFont typeface="Arial" panose="020B0604020202020204" pitchFamily="34" charset="0"/>
              <a:buChar char="•"/>
            </a:pPr>
            <a:r>
              <a:rPr lang="en-US" sz="1440" dirty="0"/>
              <a:t>Category scores (10) provided. </a:t>
            </a:r>
          </a:p>
          <a:p>
            <a:pPr>
              <a:spcBef>
                <a:spcPts val="600"/>
              </a:spcBef>
            </a:pPr>
            <a:r>
              <a:rPr lang="en-US" sz="1440" dirty="0"/>
              <a:t>Scores calculated as </a:t>
            </a:r>
            <a:r>
              <a:rPr lang="en-US" sz="1440" b="1" dirty="0"/>
              <a:t>exponential weighted averages</a:t>
            </a:r>
            <a:r>
              <a:rPr lang="en-US" sz="1440" dirty="0"/>
              <a:t> of media from the prior </a:t>
            </a:r>
            <a:r>
              <a:rPr lang="en-US" sz="1440" b="1" dirty="0"/>
              <a:t>365 days</a:t>
            </a:r>
            <a:r>
              <a:rPr lang="en-US" sz="1440" dirty="0"/>
              <a:t>.</a:t>
            </a:r>
          </a:p>
        </p:txBody>
      </p:sp>
      <p:sp>
        <p:nvSpPr>
          <p:cNvPr id="5" name="CustomShape 3">
            <a:extLst>
              <a:ext uri="{FF2B5EF4-FFF2-40B4-BE49-F238E27FC236}">
                <a16:creationId xmlns:a16="http://schemas.microsoft.com/office/drawing/2014/main" id="{5E16E871-F02B-4072-9C15-2A1B5A4789F4}"/>
              </a:ext>
            </a:extLst>
          </p:cNvPr>
          <p:cNvSpPr/>
          <p:nvPr/>
        </p:nvSpPr>
        <p:spPr>
          <a:xfrm>
            <a:off x="6848026" y="1814062"/>
            <a:ext cx="4518179" cy="3603090"/>
          </a:xfrm>
          <a:prstGeom prst="rect">
            <a:avLst/>
          </a:prstGeom>
          <a:noFill/>
          <a:ln>
            <a:noFill/>
          </a:ln>
        </p:spPr>
        <p:style>
          <a:lnRef idx="0">
            <a:scrgbClr r="0" g="0" b="0"/>
          </a:lnRef>
          <a:fillRef idx="0">
            <a:scrgbClr r="0" g="0" b="0"/>
          </a:fillRef>
          <a:effectRef idx="0">
            <a:scrgbClr r="0" g="0" b="0"/>
          </a:effectRef>
          <a:fontRef idx="minor"/>
        </p:style>
        <p:txBody>
          <a:bodyPr lIns="91584" tIns="45792" rIns="91584" bIns="45792">
            <a:noAutofit/>
          </a:bodyPr>
          <a:lstStyle/>
          <a:p>
            <a:pPr>
              <a:spcBef>
                <a:spcPts val="600"/>
              </a:spcBef>
            </a:pPr>
            <a:r>
              <a:rPr lang="en-US" sz="1440" b="1" dirty="0">
                <a:solidFill>
                  <a:schemeClr val="tx2"/>
                </a:solidFill>
              </a:rPr>
              <a:t>(2) ADVANCED PACKAGE</a:t>
            </a:r>
            <a:br>
              <a:rPr lang="en-US" sz="1440" b="1" dirty="0">
                <a:solidFill>
                  <a:schemeClr val="tx2"/>
                </a:solidFill>
              </a:rPr>
            </a:br>
            <a:r>
              <a:rPr lang="en-US" sz="1440" b="1" dirty="0">
                <a:solidFill>
                  <a:schemeClr val="tx2"/>
                </a:solidFill>
              </a:rPr>
              <a:t>Quant and Risk Manager-friendly</a:t>
            </a:r>
            <a:endParaRPr lang="en-US" sz="1440" dirty="0"/>
          </a:p>
          <a:p>
            <a:pPr>
              <a:spcBef>
                <a:spcPts val="600"/>
              </a:spcBef>
            </a:pPr>
            <a:r>
              <a:rPr lang="en-US" sz="1440" spc="-1" dirty="0">
                <a:latin typeface="Arial"/>
              </a:rPr>
              <a:t>Provided with access to daily Core scores, plus:</a:t>
            </a:r>
          </a:p>
          <a:p>
            <a:pPr marL="205740" indent="-205740">
              <a:spcBef>
                <a:spcPts val="600"/>
              </a:spcBef>
              <a:buFont typeface="Arial" panose="020B0604020202020204" pitchFamily="34" charset="0"/>
              <a:buChar char="•"/>
            </a:pPr>
            <a:r>
              <a:rPr lang="en-US" sz="1440" b="1" spc="-1" dirty="0">
                <a:latin typeface="Arial"/>
              </a:rPr>
              <a:t>111 scores </a:t>
            </a:r>
            <a:r>
              <a:rPr lang="en-US" sz="1440" spc="-1" dirty="0">
                <a:latin typeface="Arial"/>
              </a:rPr>
              <a:t>for Companies published from </a:t>
            </a:r>
            <a:r>
              <a:rPr lang="en-US" sz="1440" b="1" spc="-1" dirty="0">
                <a:latin typeface="Arial"/>
              </a:rPr>
              <a:t>news, </a:t>
            </a:r>
            <a:r>
              <a:rPr lang="en-US" sz="1440" b="1" spc="-1" dirty="0" err="1">
                <a:latin typeface="Arial"/>
              </a:rPr>
              <a:t>news_headlines</a:t>
            </a:r>
            <a:r>
              <a:rPr lang="en-US" sz="1440" b="1" spc="-1" dirty="0">
                <a:latin typeface="Arial"/>
              </a:rPr>
              <a:t>, social, </a:t>
            </a:r>
            <a:r>
              <a:rPr lang="en-US" sz="1440" b="1" spc="-1" dirty="0" err="1">
                <a:latin typeface="Arial"/>
              </a:rPr>
              <a:t>news_social</a:t>
            </a:r>
            <a:r>
              <a:rPr lang="en-US" sz="1440" spc="-1" dirty="0">
                <a:latin typeface="Arial"/>
              </a:rPr>
              <a:t>.</a:t>
            </a:r>
          </a:p>
          <a:p>
            <a:pPr marL="205740" indent="-205740">
              <a:spcBef>
                <a:spcPts val="600"/>
              </a:spcBef>
              <a:buFont typeface="Arial" panose="020B0604020202020204" pitchFamily="34" charset="0"/>
              <a:buChar char="•"/>
            </a:pPr>
            <a:r>
              <a:rPr lang="en-US" sz="1440" b="1" spc="-1" dirty="0">
                <a:latin typeface="Arial"/>
              </a:rPr>
              <a:t>170 scores </a:t>
            </a:r>
            <a:r>
              <a:rPr lang="en-US" sz="1440" spc="-1" dirty="0">
                <a:latin typeface="Arial"/>
              </a:rPr>
              <a:t>for Countries </a:t>
            </a:r>
          </a:p>
          <a:p>
            <a:pPr marL="205740" indent="-205740">
              <a:spcBef>
                <a:spcPts val="600"/>
              </a:spcBef>
              <a:buFont typeface="Arial" panose="020B0604020202020204" pitchFamily="34" charset="0"/>
              <a:buChar char="•"/>
            </a:pPr>
            <a:r>
              <a:rPr lang="en-US" sz="1440" spc="-1" dirty="0">
                <a:latin typeface="Arial"/>
              </a:rPr>
              <a:t>Each Advanced score updates:</a:t>
            </a:r>
          </a:p>
          <a:p>
            <a:pPr marL="662940" lvl="1" indent="-205740">
              <a:spcBef>
                <a:spcPts val="600"/>
              </a:spcBef>
              <a:buFont typeface="Arial" panose="020B0604020202020204" pitchFamily="34" charset="0"/>
              <a:buChar char="•"/>
            </a:pPr>
            <a:r>
              <a:rPr lang="en-US" sz="1440" b="1" spc="-1" dirty="0">
                <a:latin typeface="Arial"/>
              </a:rPr>
              <a:t>minutely</a:t>
            </a:r>
            <a:r>
              <a:rPr lang="en-US" sz="1440" spc="-1" dirty="0">
                <a:latin typeface="Arial"/>
              </a:rPr>
              <a:t> (every 60-seconds), </a:t>
            </a:r>
          </a:p>
          <a:p>
            <a:pPr marL="662940" lvl="1" indent="-205740">
              <a:spcBef>
                <a:spcPts val="600"/>
              </a:spcBef>
              <a:buFont typeface="Arial" panose="020B0604020202020204" pitchFamily="34" charset="0"/>
              <a:buChar char="•"/>
            </a:pPr>
            <a:r>
              <a:rPr lang="en-US" sz="1440" b="1" spc="-1" dirty="0">
                <a:latin typeface="Arial"/>
              </a:rPr>
              <a:t>hourly</a:t>
            </a:r>
            <a:r>
              <a:rPr lang="en-US" sz="1440" spc="-1" dirty="0">
                <a:latin typeface="Arial"/>
              </a:rPr>
              <a:t> (24-hour rolling average), and </a:t>
            </a:r>
          </a:p>
          <a:p>
            <a:pPr marL="662940" lvl="1" indent="-205740">
              <a:spcBef>
                <a:spcPts val="600"/>
              </a:spcBef>
              <a:buFont typeface="Arial" panose="020B0604020202020204" pitchFamily="34" charset="0"/>
              <a:buChar char="•"/>
            </a:pPr>
            <a:r>
              <a:rPr lang="en-US" sz="1440" b="1" spc="-1" dirty="0">
                <a:latin typeface="Arial"/>
              </a:rPr>
              <a:t>daily</a:t>
            </a:r>
            <a:r>
              <a:rPr lang="en-US" sz="1440" spc="-1" dirty="0">
                <a:latin typeface="Arial"/>
              </a:rPr>
              <a:t> at 1530 U.S. Eastern Time.</a:t>
            </a:r>
            <a:r>
              <a:rPr lang="en-US" sz="1440" spc="-1" dirty="0"/>
              <a:t> </a:t>
            </a:r>
            <a:endParaRPr lang="en-US" sz="1440" spc="-1" dirty="0">
              <a:latin typeface="Arial"/>
            </a:endParaRPr>
          </a:p>
        </p:txBody>
      </p:sp>
    </p:spTree>
    <p:extLst>
      <p:ext uri="{BB962C8B-B14F-4D97-AF65-F5344CB8AC3E}">
        <p14:creationId xmlns:p14="http://schemas.microsoft.com/office/powerpoint/2010/main" val="225212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D429-33B1-AD4F-B5D4-0A87492CBF02}"/>
              </a:ext>
            </a:extLst>
          </p:cNvPr>
          <p:cNvSpPr>
            <a:spLocks noGrp="1"/>
          </p:cNvSpPr>
          <p:nvPr>
            <p:ph type="ctrTitle"/>
          </p:nvPr>
        </p:nvSpPr>
        <p:spPr>
          <a:xfrm>
            <a:off x="349730" y="2118053"/>
            <a:ext cx="8546297" cy="1310947"/>
          </a:xfrm>
        </p:spPr>
        <p:txBody>
          <a:bodyPr/>
          <a:lstStyle/>
          <a:p>
            <a:r>
              <a:rPr lang="en-US" dirty="0">
                <a:latin typeface="Arial" charset="0"/>
                <a:ea typeface="Arial" charset="0"/>
                <a:cs typeface="Arial" charset="0"/>
              </a:rPr>
              <a:t>Natural Language Processing</a:t>
            </a:r>
            <a:endParaRPr lang="en-US" dirty="0"/>
          </a:p>
        </p:txBody>
      </p:sp>
      <p:sp>
        <p:nvSpPr>
          <p:cNvPr id="3" name="Subtitle 2">
            <a:extLst>
              <a:ext uri="{FF2B5EF4-FFF2-40B4-BE49-F238E27FC236}">
                <a16:creationId xmlns:a16="http://schemas.microsoft.com/office/drawing/2014/main" id="{1BB76A0F-D35A-5B4E-B630-58331EEA82FD}"/>
              </a:ext>
            </a:extLst>
          </p:cNvPr>
          <p:cNvSpPr>
            <a:spLocks noGrp="1"/>
          </p:cNvSpPr>
          <p:nvPr>
            <p:ph type="subTitle" idx="1"/>
          </p:nvPr>
        </p:nvSpPr>
        <p:spPr/>
        <p:txBody>
          <a:bodyPr/>
          <a:lstStyle/>
          <a:p>
            <a:r>
              <a:rPr lang="en-US" dirty="0"/>
              <a:t>Data Feeds Derived from Real-Time Media Analytics</a:t>
            </a:r>
          </a:p>
        </p:txBody>
      </p:sp>
    </p:spTree>
    <p:extLst>
      <p:ext uri="{BB962C8B-B14F-4D97-AF65-F5344CB8AC3E}">
        <p14:creationId xmlns:p14="http://schemas.microsoft.com/office/powerpoint/2010/main" val="3817002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6EB78E74-4B4E-6E49-B95B-D569F6BED4FA}"/>
              </a:ext>
            </a:extLst>
          </p:cNvPr>
          <p:cNvGrpSpPr/>
          <p:nvPr/>
        </p:nvGrpSpPr>
        <p:grpSpPr>
          <a:xfrm>
            <a:off x="1865137" y="2834003"/>
            <a:ext cx="4751035" cy="297518"/>
            <a:chOff x="1717657" y="2251550"/>
            <a:chExt cx="4751035" cy="3664264"/>
          </a:xfrm>
        </p:grpSpPr>
        <p:cxnSp>
          <p:nvCxnSpPr>
            <p:cNvPr id="118" name="Straight Connector 117">
              <a:extLst>
                <a:ext uri="{FF2B5EF4-FFF2-40B4-BE49-F238E27FC236}">
                  <a16:creationId xmlns:a16="http://schemas.microsoft.com/office/drawing/2014/main" id="{D537F0F8-ED8F-0949-A60F-4601E0371832}"/>
                </a:ext>
              </a:extLst>
            </p:cNvPr>
            <p:cNvCxnSpPr>
              <a:cxnSpLocks/>
            </p:cNvCxnSpPr>
            <p:nvPr/>
          </p:nvCxnSpPr>
          <p:spPr>
            <a:xfrm>
              <a:off x="4784180" y="2251550"/>
              <a:ext cx="0" cy="3664264"/>
            </a:xfrm>
            <a:prstGeom prst="line">
              <a:avLst/>
            </a:prstGeom>
            <a:ln w="1270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111FF55-BE49-464F-B644-F010189C5FB8}"/>
                </a:ext>
              </a:extLst>
            </p:cNvPr>
            <p:cNvCxnSpPr>
              <a:cxnSpLocks/>
            </p:cNvCxnSpPr>
            <p:nvPr/>
          </p:nvCxnSpPr>
          <p:spPr>
            <a:xfrm>
              <a:off x="3278704" y="2251550"/>
              <a:ext cx="0" cy="3664264"/>
            </a:xfrm>
            <a:prstGeom prst="line">
              <a:avLst/>
            </a:prstGeom>
            <a:ln w="1270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ABB7531-6E7B-F047-B9D2-FCB78BBD9EF5}"/>
                </a:ext>
              </a:extLst>
            </p:cNvPr>
            <p:cNvCxnSpPr>
              <a:cxnSpLocks/>
            </p:cNvCxnSpPr>
            <p:nvPr/>
          </p:nvCxnSpPr>
          <p:spPr>
            <a:xfrm>
              <a:off x="1717657" y="2251550"/>
              <a:ext cx="0" cy="3664264"/>
            </a:xfrm>
            <a:prstGeom prst="line">
              <a:avLst/>
            </a:prstGeom>
            <a:ln w="1270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47873F7-5543-0E43-9D60-55C64F0CB429}"/>
                </a:ext>
              </a:extLst>
            </p:cNvPr>
            <p:cNvCxnSpPr>
              <a:cxnSpLocks/>
            </p:cNvCxnSpPr>
            <p:nvPr/>
          </p:nvCxnSpPr>
          <p:spPr>
            <a:xfrm>
              <a:off x="6468692" y="2251550"/>
              <a:ext cx="0" cy="3664264"/>
            </a:xfrm>
            <a:prstGeom prst="line">
              <a:avLst/>
            </a:prstGeom>
            <a:ln w="1270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E80C0B21-3BE7-3E4B-9A3F-0923F7B44244}"/>
              </a:ext>
            </a:extLst>
          </p:cNvPr>
          <p:cNvGrpSpPr/>
          <p:nvPr/>
        </p:nvGrpSpPr>
        <p:grpSpPr>
          <a:xfrm>
            <a:off x="4217433" y="3038281"/>
            <a:ext cx="1392980" cy="1904591"/>
            <a:chOff x="4069953" y="3038281"/>
            <a:chExt cx="1392980" cy="1904591"/>
          </a:xfrm>
        </p:grpSpPr>
        <p:sp>
          <p:nvSpPr>
            <p:cNvPr id="19" name="Rectangle 18">
              <a:extLst>
                <a:ext uri="{FF2B5EF4-FFF2-40B4-BE49-F238E27FC236}">
                  <a16:creationId xmlns:a16="http://schemas.microsoft.com/office/drawing/2014/main" id="{C5521B0A-804F-8340-BC32-96CC705A5981}"/>
                </a:ext>
              </a:extLst>
            </p:cNvPr>
            <p:cNvSpPr/>
            <p:nvPr/>
          </p:nvSpPr>
          <p:spPr>
            <a:xfrm>
              <a:off x="4069953" y="3038281"/>
              <a:ext cx="1392980" cy="19045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TextBox 19">
              <a:extLst>
                <a:ext uri="{FF2B5EF4-FFF2-40B4-BE49-F238E27FC236}">
                  <a16:creationId xmlns:a16="http://schemas.microsoft.com/office/drawing/2014/main" id="{AB85F30B-AC74-F145-8172-C6A0BAA7AE10}"/>
                </a:ext>
              </a:extLst>
            </p:cNvPr>
            <p:cNvSpPr txBox="1"/>
            <p:nvPr/>
          </p:nvSpPr>
          <p:spPr>
            <a:xfrm>
              <a:off x="4069953" y="3733347"/>
              <a:ext cx="1392980" cy="169277"/>
            </a:xfrm>
            <a:prstGeom prst="rect">
              <a:avLst/>
            </a:prstGeom>
            <a:noFill/>
          </p:spPr>
          <p:txBody>
            <a:bodyPr wrap="square" lIns="0" tIns="0" rIns="0" bIns="0" rtlCol="0">
              <a:spAutoFit/>
            </a:bodyPr>
            <a:lstStyle/>
            <a:p>
              <a:pPr algn="ctr"/>
              <a:r>
                <a:rPr lang="en-GB" sz="1100" b="1">
                  <a:solidFill>
                    <a:schemeClr val="bg1"/>
                  </a:solidFill>
                  <a:latin typeface="Arial" panose="020B0604020202020204" pitchFamily="34" charset="0"/>
                  <a:cs typeface="Arial" panose="020B0604020202020204" pitchFamily="34" charset="0"/>
                </a:rPr>
                <a:t>GOVERNANCE</a:t>
              </a:r>
            </a:p>
          </p:txBody>
        </p:sp>
        <p:pic>
          <p:nvPicPr>
            <p:cNvPr id="22" name="Picture 21">
              <a:extLst>
                <a:ext uri="{FF2B5EF4-FFF2-40B4-BE49-F238E27FC236}">
                  <a16:creationId xmlns:a16="http://schemas.microsoft.com/office/drawing/2014/main" id="{A45D71E6-4FCB-7349-8A15-50E7A04A454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569609" y="3154983"/>
              <a:ext cx="393668" cy="399349"/>
            </a:xfrm>
            <a:prstGeom prst="rect">
              <a:avLst/>
            </a:prstGeom>
          </p:spPr>
        </p:pic>
      </p:grpSp>
      <p:sp>
        <p:nvSpPr>
          <p:cNvPr id="4" name="Title 3">
            <a:extLst>
              <a:ext uri="{FF2B5EF4-FFF2-40B4-BE49-F238E27FC236}">
                <a16:creationId xmlns:a16="http://schemas.microsoft.com/office/drawing/2014/main" id="{70BDAFD2-F4AD-0843-8240-06419E7F132D}"/>
              </a:ext>
            </a:extLst>
          </p:cNvPr>
          <p:cNvSpPr>
            <a:spLocks noGrp="1"/>
          </p:cNvSpPr>
          <p:nvPr>
            <p:ph type="title"/>
          </p:nvPr>
        </p:nvSpPr>
        <p:spPr/>
        <p:txBody>
          <a:bodyPr/>
          <a:lstStyle/>
          <a:p>
            <a:r>
              <a:rPr lang="en-GB" dirty="0">
                <a:solidFill>
                  <a:schemeClr val="tx2"/>
                </a:solidFill>
              </a:rPr>
              <a:t>Rating Structure</a:t>
            </a:r>
          </a:p>
        </p:txBody>
      </p:sp>
      <p:sp>
        <p:nvSpPr>
          <p:cNvPr id="5" name="Text Placeholder 4">
            <a:extLst>
              <a:ext uri="{FF2B5EF4-FFF2-40B4-BE49-F238E27FC236}">
                <a16:creationId xmlns:a16="http://schemas.microsoft.com/office/drawing/2014/main" id="{F5CB124B-22D5-B346-84FD-4C0B662E4F25}"/>
              </a:ext>
            </a:extLst>
          </p:cNvPr>
          <p:cNvSpPr>
            <a:spLocks noGrp="1"/>
          </p:cNvSpPr>
          <p:nvPr>
            <p:ph type="body" sz="quarter" idx="18"/>
          </p:nvPr>
        </p:nvSpPr>
        <p:spPr/>
        <p:txBody>
          <a:bodyPr/>
          <a:lstStyle/>
          <a:p>
            <a:r>
              <a:rPr lang="en-US" dirty="0"/>
              <a:t>Refinitiv-inspired, MarketPsych-powered</a:t>
            </a:r>
          </a:p>
        </p:txBody>
      </p:sp>
      <p:grpSp>
        <p:nvGrpSpPr>
          <p:cNvPr id="95" name="Group 94">
            <a:extLst>
              <a:ext uri="{FF2B5EF4-FFF2-40B4-BE49-F238E27FC236}">
                <a16:creationId xmlns:a16="http://schemas.microsoft.com/office/drawing/2014/main" id="{3E822365-BA32-194F-A1DC-F9889ABB8F4A}"/>
              </a:ext>
            </a:extLst>
          </p:cNvPr>
          <p:cNvGrpSpPr/>
          <p:nvPr/>
        </p:nvGrpSpPr>
        <p:grpSpPr>
          <a:xfrm>
            <a:off x="1230669" y="3038281"/>
            <a:ext cx="1392980" cy="1904591"/>
            <a:chOff x="1008849" y="3038281"/>
            <a:chExt cx="1392980" cy="1904591"/>
          </a:xfrm>
        </p:grpSpPr>
        <p:sp>
          <p:nvSpPr>
            <p:cNvPr id="11" name="Rectangle 10">
              <a:extLst>
                <a:ext uri="{FF2B5EF4-FFF2-40B4-BE49-F238E27FC236}">
                  <a16:creationId xmlns:a16="http://schemas.microsoft.com/office/drawing/2014/main" id="{AA9A9D79-AADC-E246-8FD7-258B9C90EECC}"/>
                </a:ext>
              </a:extLst>
            </p:cNvPr>
            <p:cNvSpPr/>
            <p:nvPr/>
          </p:nvSpPr>
          <p:spPr>
            <a:xfrm>
              <a:off x="1008849" y="3038281"/>
              <a:ext cx="1392980" cy="1904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2" name="Picture 11">
              <a:extLst>
                <a:ext uri="{FF2B5EF4-FFF2-40B4-BE49-F238E27FC236}">
                  <a16:creationId xmlns:a16="http://schemas.microsoft.com/office/drawing/2014/main" id="{A77F9D2A-461E-8B47-BC19-DF8F75488B11}"/>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524227" y="3165375"/>
              <a:ext cx="377921" cy="399349"/>
            </a:xfrm>
            <a:prstGeom prst="rect">
              <a:avLst/>
            </a:prstGeom>
          </p:spPr>
        </p:pic>
        <p:sp>
          <p:nvSpPr>
            <p:cNvPr id="13" name="TextBox 12">
              <a:extLst>
                <a:ext uri="{FF2B5EF4-FFF2-40B4-BE49-F238E27FC236}">
                  <a16:creationId xmlns:a16="http://schemas.microsoft.com/office/drawing/2014/main" id="{C986A007-53E6-3841-8A02-F680672749F7}"/>
                </a:ext>
              </a:extLst>
            </p:cNvPr>
            <p:cNvSpPr txBox="1"/>
            <p:nvPr/>
          </p:nvSpPr>
          <p:spPr>
            <a:xfrm>
              <a:off x="1088183" y="3730019"/>
              <a:ext cx="1234312" cy="169277"/>
            </a:xfrm>
            <a:prstGeom prst="rect">
              <a:avLst/>
            </a:prstGeom>
            <a:noFill/>
          </p:spPr>
          <p:txBody>
            <a:bodyPr wrap="none" lIns="0" tIns="0" rIns="0" bIns="0" rtlCol="0">
              <a:spAutoFit/>
            </a:bodyPr>
            <a:lstStyle/>
            <a:p>
              <a:pPr algn="ctr"/>
              <a:r>
                <a:rPr lang="en-GB" sz="1100" b="1" dirty="0">
                  <a:solidFill>
                    <a:schemeClr val="bg1"/>
                  </a:solidFill>
                  <a:latin typeface="Arial" panose="020B0604020202020204" pitchFamily="34" charset="0"/>
                  <a:cs typeface="Arial" panose="020B0604020202020204" pitchFamily="34" charset="0"/>
                </a:rPr>
                <a:t>ENVIRONMENTAL</a:t>
              </a:r>
            </a:p>
          </p:txBody>
        </p:sp>
      </p:grpSp>
      <p:grpSp>
        <p:nvGrpSpPr>
          <p:cNvPr id="96" name="Group 95">
            <a:extLst>
              <a:ext uri="{FF2B5EF4-FFF2-40B4-BE49-F238E27FC236}">
                <a16:creationId xmlns:a16="http://schemas.microsoft.com/office/drawing/2014/main" id="{33564B5F-9D04-B744-A0AD-0B1F766E4C51}"/>
              </a:ext>
            </a:extLst>
          </p:cNvPr>
          <p:cNvGrpSpPr/>
          <p:nvPr/>
        </p:nvGrpSpPr>
        <p:grpSpPr>
          <a:xfrm>
            <a:off x="2717650" y="3038281"/>
            <a:ext cx="1392980" cy="1904591"/>
            <a:chOff x="2570170" y="3038281"/>
            <a:chExt cx="1392980" cy="1904591"/>
          </a:xfrm>
        </p:grpSpPr>
        <p:sp>
          <p:nvSpPr>
            <p:cNvPr id="15" name="Rectangle 14">
              <a:extLst>
                <a:ext uri="{FF2B5EF4-FFF2-40B4-BE49-F238E27FC236}">
                  <a16:creationId xmlns:a16="http://schemas.microsoft.com/office/drawing/2014/main" id="{0968AF58-3AF0-AB4C-871D-5BD5CBD34911}"/>
                </a:ext>
              </a:extLst>
            </p:cNvPr>
            <p:cNvSpPr/>
            <p:nvPr/>
          </p:nvSpPr>
          <p:spPr>
            <a:xfrm>
              <a:off x="2570170" y="3038281"/>
              <a:ext cx="1392980" cy="19045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6" name="Picture 15" descr="A stop sign in the dark&#10;&#10;Description automatically generated">
              <a:extLst>
                <a:ext uri="{FF2B5EF4-FFF2-40B4-BE49-F238E27FC236}">
                  <a16:creationId xmlns:a16="http://schemas.microsoft.com/office/drawing/2014/main" id="{152FA839-89DD-9143-8FC2-B7DCE0DBA34C}"/>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3067062" y="3200245"/>
              <a:ext cx="374881" cy="392572"/>
            </a:xfrm>
            <a:prstGeom prst="rect">
              <a:avLst/>
            </a:prstGeom>
          </p:spPr>
        </p:pic>
        <p:sp>
          <p:nvSpPr>
            <p:cNvPr id="17" name="TextBox 16">
              <a:extLst>
                <a:ext uri="{FF2B5EF4-FFF2-40B4-BE49-F238E27FC236}">
                  <a16:creationId xmlns:a16="http://schemas.microsoft.com/office/drawing/2014/main" id="{F6BCE052-23F2-B24F-9FE0-8E351CF49CF8}"/>
                </a:ext>
              </a:extLst>
            </p:cNvPr>
            <p:cNvSpPr txBox="1"/>
            <p:nvPr/>
          </p:nvSpPr>
          <p:spPr>
            <a:xfrm>
              <a:off x="2585906" y="3730019"/>
              <a:ext cx="1361508" cy="169277"/>
            </a:xfrm>
            <a:prstGeom prst="rect">
              <a:avLst/>
            </a:prstGeom>
            <a:noFill/>
          </p:spPr>
          <p:txBody>
            <a:bodyPr wrap="square" lIns="0" tIns="0" rIns="0" bIns="0" rtlCol="0">
              <a:spAutoFit/>
            </a:bodyPr>
            <a:lstStyle/>
            <a:p>
              <a:pPr algn="ctr"/>
              <a:r>
                <a:rPr lang="en-GB" sz="1100" b="1">
                  <a:solidFill>
                    <a:schemeClr val="bg1"/>
                  </a:solidFill>
                  <a:latin typeface="Arial" panose="020B0604020202020204" pitchFamily="34" charset="0"/>
                  <a:cs typeface="Arial" panose="020B0604020202020204" pitchFamily="34" charset="0"/>
                </a:rPr>
                <a:t>SOCIAL</a:t>
              </a:r>
            </a:p>
          </p:txBody>
        </p:sp>
      </p:grpSp>
      <p:sp>
        <p:nvSpPr>
          <p:cNvPr id="23" name="Rectangle 22">
            <a:extLst>
              <a:ext uri="{FF2B5EF4-FFF2-40B4-BE49-F238E27FC236}">
                <a16:creationId xmlns:a16="http://schemas.microsoft.com/office/drawing/2014/main" id="{236D21E0-874B-7642-905E-224F3D6B1115}"/>
              </a:ext>
            </a:extLst>
          </p:cNvPr>
          <p:cNvSpPr/>
          <p:nvPr/>
        </p:nvSpPr>
        <p:spPr>
          <a:xfrm>
            <a:off x="5777853" y="3038281"/>
            <a:ext cx="1548898" cy="202129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3F69722A-4916-204A-A6B8-E1CCAC2D4054}"/>
              </a:ext>
            </a:extLst>
          </p:cNvPr>
          <p:cNvSpPr txBox="1"/>
          <p:nvPr/>
        </p:nvSpPr>
        <p:spPr>
          <a:xfrm>
            <a:off x="5711821" y="3683191"/>
            <a:ext cx="1678262" cy="261610"/>
          </a:xfrm>
          <a:prstGeom prst="rect">
            <a:avLst/>
          </a:prstGeom>
          <a:noFill/>
        </p:spPr>
        <p:txBody>
          <a:bodyPr wrap="square" rtlCol="0">
            <a:spAutoFit/>
          </a:bodyPr>
          <a:lstStyle/>
          <a:p>
            <a:pPr algn="ctr"/>
            <a:r>
              <a:rPr lang="en-GB" sz="1100" b="1">
                <a:solidFill>
                  <a:schemeClr val="bg1"/>
                </a:solidFill>
                <a:latin typeface="Arial" panose="020B0604020202020204" pitchFamily="34" charset="0"/>
                <a:cs typeface="Arial" panose="020B0604020202020204" pitchFamily="34" charset="0"/>
              </a:rPr>
              <a:t>ESG CONTROVERSY</a:t>
            </a:r>
          </a:p>
        </p:txBody>
      </p:sp>
      <p:sp>
        <p:nvSpPr>
          <p:cNvPr id="25" name="TextBox 24">
            <a:extLst>
              <a:ext uri="{FF2B5EF4-FFF2-40B4-BE49-F238E27FC236}">
                <a16:creationId xmlns:a16="http://schemas.microsoft.com/office/drawing/2014/main" id="{BB56E412-D688-E447-B7CE-726BD8F5AE92}"/>
              </a:ext>
            </a:extLst>
          </p:cNvPr>
          <p:cNvSpPr txBox="1"/>
          <p:nvPr/>
        </p:nvSpPr>
        <p:spPr>
          <a:xfrm>
            <a:off x="5711821" y="4090800"/>
            <a:ext cx="1678262" cy="646331"/>
          </a:xfrm>
          <a:prstGeom prst="rect">
            <a:avLst/>
          </a:prstGeom>
          <a:noFill/>
        </p:spPr>
        <p:txBody>
          <a:bodyPr wrap="square" rtlCol="0">
            <a:spAutoFit/>
          </a:bodyPr>
          <a:lstStyle/>
          <a:p>
            <a:pPr algn="ctr"/>
            <a:r>
              <a:rPr lang="en-GB" sz="900">
                <a:solidFill>
                  <a:schemeClr val="bg1"/>
                </a:solidFill>
                <a:latin typeface="Arial" panose="020B0604020202020204" pitchFamily="34" charset="0"/>
                <a:cs typeface="Arial" panose="020B0604020202020204" pitchFamily="34" charset="0"/>
              </a:rPr>
              <a:t>Controversies across </a:t>
            </a:r>
            <a:br>
              <a:rPr lang="en-GB" sz="900">
                <a:solidFill>
                  <a:schemeClr val="bg1"/>
                </a:solidFill>
                <a:latin typeface="Arial" panose="020B0604020202020204" pitchFamily="34" charset="0"/>
                <a:cs typeface="Arial" panose="020B0604020202020204" pitchFamily="34" charset="0"/>
              </a:rPr>
            </a:br>
            <a:r>
              <a:rPr lang="en-GB" sz="900">
                <a:solidFill>
                  <a:schemeClr val="bg1"/>
                </a:solidFill>
                <a:latin typeface="Arial" panose="020B0604020202020204" pitchFamily="34" charset="0"/>
                <a:cs typeface="Arial" panose="020B0604020202020204" pitchFamily="34" charset="0"/>
              </a:rPr>
              <a:t>all 10 categories are aggregated in </a:t>
            </a:r>
            <a:br>
              <a:rPr lang="en-GB" sz="900">
                <a:solidFill>
                  <a:schemeClr val="bg1"/>
                </a:solidFill>
                <a:latin typeface="Arial" panose="020B0604020202020204" pitchFamily="34" charset="0"/>
                <a:cs typeface="Arial" panose="020B0604020202020204" pitchFamily="34" charset="0"/>
              </a:rPr>
            </a:br>
            <a:r>
              <a:rPr lang="en-GB" sz="900">
                <a:solidFill>
                  <a:schemeClr val="bg1"/>
                </a:solidFill>
                <a:latin typeface="Arial" panose="020B0604020202020204" pitchFamily="34" charset="0"/>
                <a:cs typeface="Arial" panose="020B0604020202020204" pitchFamily="34" charset="0"/>
              </a:rPr>
              <a:t>one category score.</a:t>
            </a:r>
          </a:p>
        </p:txBody>
      </p:sp>
      <p:pic>
        <p:nvPicPr>
          <p:cNvPr id="26" name="Picture 25" descr="A close up of a logo&#10;&#10;Description automatically generated">
            <a:extLst>
              <a:ext uri="{FF2B5EF4-FFF2-40B4-BE49-F238E27FC236}">
                <a16:creationId xmlns:a16="http://schemas.microsoft.com/office/drawing/2014/main" id="{A34D4DF5-AFDC-1146-AC5B-008F54A24231}"/>
              </a:ext>
            </a:extLst>
          </p:cNvPr>
          <p:cNvPicPr>
            <a:picLocks noChangeAspect="1"/>
          </p:cNvPicPr>
          <p:nvPr/>
        </p:nvPicPr>
        <p:blipFill>
          <a:blip r:embed="rId9" cstate="screen">
            <a:extLst>
              <a:ext uri="{BEBA8EAE-BF5A-486C-A8C5-ECC9F3942E4B}">
                <a14:imgProps xmlns:a14="http://schemas.microsoft.com/office/drawing/2010/main">
                  <a14:imgLayer r:embed="rId10">
                    <a14:imgEffect>
                      <a14:sharpenSoften amount="16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6346200" y="3165374"/>
            <a:ext cx="393668" cy="399349"/>
          </a:xfrm>
          <a:prstGeom prst="rect">
            <a:avLst/>
          </a:prstGeom>
        </p:spPr>
      </p:pic>
      <p:sp>
        <p:nvSpPr>
          <p:cNvPr id="36" name="Rounded Rectangle 35">
            <a:extLst>
              <a:ext uri="{FF2B5EF4-FFF2-40B4-BE49-F238E27FC236}">
                <a16:creationId xmlns:a16="http://schemas.microsoft.com/office/drawing/2014/main" id="{A8E918BC-8F85-DA44-86D2-2CD7367F9CE8}"/>
              </a:ext>
            </a:extLst>
          </p:cNvPr>
          <p:cNvSpPr/>
          <p:nvPr/>
        </p:nvSpPr>
        <p:spPr>
          <a:xfrm>
            <a:off x="1225271" y="4044978"/>
            <a:ext cx="4382443" cy="1014596"/>
          </a:xfrm>
          <a:prstGeom prst="roundRect">
            <a:avLst>
              <a:gd name="adj" fmla="val 0"/>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B64D4E74-D23C-424C-A9C8-B80EBB477457}"/>
              </a:ext>
            </a:extLst>
          </p:cNvPr>
          <p:cNvSpPr txBox="1"/>
          <p:nvPr/>
        </p:nvSpPr>
        <p:spPr>
          <a:xfrm>
            <a:off x="3051553" y="4998478"/>
            <a:ext cx="752376" cy="123111"/>
          </a:xfrm>
          <a:prstGeom prst="rect">
            <a:avLst/>
          </a:prstGeom>
          <a:solidFill>
            <a:schemeClr val="bg1"/>
          </a:solidFill>
          <a:ln w="6350">
            <a:noFill/>
            <a:prstDash val="dash"/>
          </a:ln>
        </p:spPr>
        <p:txBody>
          <a:bodyPr wrap="none" lIns="36000" tIns="0" rIns="36000" bIns="0" rtlCol="0">
            <a:spAutoFit/>
          </a:bodyPr>
          <a:lstStyle/>
          <a:p>
            <a:pPr algn="ctr"/>
            <a:r>
              <a:rPr lang="en-GB" sz="800" b="1">
                <a:latin typeface="Arial" panose="020B0604020202020204" pitchFamily="34" charset="0"/>
                <a:cs typeface="Arial" panose="020B0604020202020204" pitchFamily="34" charset="0"/>
              </a:rPr>
              <a:t>CATEGORIES</a:t>
            </a:r>
          </a:p>
        </p:txBody>
      </p:sp>
      <p:sp>
        <p:nvSpPr>
          <p:cNvPr id="3" name="TextBox 2">
            <a:extLst>
              <a:ext uri="{FF2B5EF4-FFF2-40B4-BE49-F238E27FC236}">
                <a16:creationId xmlns:a16="http://schemas.microsoft.com/office/drawing/2014/main" id="{80A64FBA-B0E8-D442-AF44-6EDD89770462}"/>
              </a:ext>
            </a:extLst>
          </p:cNvPr>
          <p:cNvSpPr txBox="1"/>
          <p:nvPr/>
        </p:nvSpPr>
        <p:spPr>
          <a:xfrm>
            <a:off x="646772" y="1234324"/>
            <a:ext cx="7313546"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Combining company reporting &amp; controversies through </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a bottom-up ranking aggregation</a:t>
            </a:r>
          </a:p>
        </p:txBody>
      </p:sp>
      <p:grpSp>
        <p:nvGrpSpPr>
          <p:cNvPr id="10" name="Group 9">
            <a:extLst>
              <a:ext uri="{FF2B5EF4-FFF2-40B4-BE49-F238E27FC236}">
                <a16:creationId xmlns:a16="http://schemas.microsoft.com/office/drawing/2014/main" id="{3F244BB3-4559-9143-B46D-06AFEEE89BF3}"/>
              </a:ext>
            </a:extLst>
          </p:cNvPr>
          <p:cNvGrpSpPr/>
          <p:nvPr/>
        </p:nvGrpSpPr>
        <p:grpSpPr>
          <a:xfrm>
            <a:off x="1515115" y="4385078"/>
            <a:ext cx="794275" cy="197025"/>
            <a:chOff x="1367635" y="4385078"/>
            <a:chExt cx="794275" cy="197025"/>
          </a:xfrm>
        </p:grpSpPr>
        <p:cxnSp>
          <p:nvCxnSpPr>
            <p:cNvPr id="99" name="Straight Connector 98">
              <a:extLst>
                <a:ext uri="{FF2B5EF4-FFF2-40B4-BE49-F238E27FC236}">
                  <a16:creationId xmlns:a16="http://schemas.microsoft.com/office/drawing/2014/main" id="{8C42DAD2-037B-274D-908C-EA78188CE419}"/>
                </a:ext>
              </a:extLst>
            </p:cNvPr>
            <p:cNvCxnSpPr/>
            <p:nvPr/>
          </p:nvCxnSpPr>
          <p:spPr>
            <a:xfrm>
              <a:off x="1367635" y="4385078"/>
              <a:ext cx="794275" cy="0"/>
            </a:xfrm>
            <a:prstGeom prst="line">
              <a:avLst/>
            </a:prstGeom>
            <a:ln w="3175">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C930EBF-77CB-FB48-8E95-467023317E5A}"/>
                </a:ext>
              </a:extLst>
            </p:cNvPr>
            <p:cNvCxnSpPr/>
            <p:nvPr/>
          </p:nvCxnSpPr>
          <p:spPr>
            <a:xfrm>
              <a:off x="1367635" y="4582103"/>
              <a:ext cx="794275" cy="0"/>
            </a:xfrm>
            <a:prstGeom prst="line">
              <a:avLst/>
            </a:prstGeom>
            <a:ln w="3175">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2B1923-2700-8C47-883A-05215CEC35A7}"/>
              </a:ext>
            </a:extLst>
          </p:cNvPr>
          <p:cNvGrpSpPr/>
          <p:nvPr/>
        </p:nvGrpSpPr>
        <p:grpSpPr>
          <a:xfrm>
            <a:off x="2971510" y="4278987"/>
            <a:ext cx="829639" cy="399103"/>
            <a:chOff x="2824030" y="4278987"/>
            <a:chExt cx="829639" cy="399103"/>
          </a:xfrm>
        </p:grpSpPr>
        <p:cxnSp>
          <p:nvCxnSpPr>
            <p:cNvPr id="101" name="Straight Connector 100">
              <a:extLst>
                <a:ext uri="{FF2B5EF4-FFF2-40B4-BE49-F238E27FC236}">
                  <a16:creationId xmlns:a16="http://schemas.microsoft.com/office/drawing/2014/main" id="{9213ED62-2BD1-A94C-9DE8-9684DDE40588}"/>
                </a:ext>
              </a:extLst>
            </p:cNvPr>
            <p:cNvCxnSpPr/>
            <p:nvPr/>
          </p:nvCxnSpPr>
          <p:spPr>
            <a:xfrm>
              <a:off x="2859394" y="4278987"/>
              <a:ext cx="794275" cy="0"/>
            </a:xfrm>
            <a:prstGeom prst="line">
              <a:avLst/>
            </a:prstGeom>
            <a:ln w="3175">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A5047B2-C7BD-D342-B4F6-F67DC5D78E83}"/>
                </a:ext>
              </a:extLst>
            </p:cNvPr>
            <p:cNvCxnSpPr/>
            <p:nvPr/>
          </p:nvCxnSpPr>
          <p:spPr>
            <a:xfrm>
              <a:off x="2849290" y="4481064"/>
              <a:ext cx="794275" cy="0"/>
            </a:xfrm>
            <a:prstGeom prst="line">
              <a:avLst/>
            </a:prstGeom>
            <a:ln w="3175">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DF78ED7-8B73-A84E-9D99-C4B34C8539CA}"/>
                </a:ext>
              </a:extLst>
            </p:cNvPr>
            <p:cNvCxnSpPr/>
            <p:nvPr/>
          </p:nvCxnSpPr>
          <p:spPr>
            <a:xfrm>
              <a:off x="2824030" y="4678090"/>
              <a:ext cx="794275" cy="0"/>
            </a:xfrm>
            <a:prstGeom prst="line">
              <a:avLst/>
            </a:prstGeom>
            <a:ln w="3175">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747DCA2-6724-E847-BFA5-03157F57A3AE}"/>
              </a:ext>
            </a:extLst>
          </p:cNvPr>
          <p:cNvGrpSpPr/>
          <p:nvPr/>
        </p:nvGrpSpPr>
        <p:grpSpPr>
          <a:xfrm>
            <a:off x="4487090" y="4369922"/>
            <a:ext cx="809431" cy="212181"/>
            <a:chOff x="4339610" y="4369922"/>
            <a:chExt cx="809431" cy="212181"/>
          </a:xfrm>
        </p:grpSpPr>
        <p:cxnSp>
          <p:nvCxnSpPr>
            <p:cNvPr id="104" name="Straight Connector 103">
              <a:extLst>
                <a:ext uri="{FF2B5EF4-FFF2-40B4-BE49-F238E27FC236}">
                  <a16:creationId xmlns:a16="http://schemas.microsoft.com/office/drawing/2014/main" id="{E3C8070C-FBE1-FD4D-9702-D63DE22A6B1A}"/>
                </a:ext>
              </a:extLst>
            </p:cNvPr>
            <p:cNvCxnSpPr/>
            <p:nvPr/>
          </p:nvCxnSpPr>
          <p:spPr>
            <a:xfrm>
              <a:off x="4354766" y="4582103"/>
              <a:ext cx="794275" cy="0"/>
            </a:xfrm>
            <a:prstGeom prst="line">
              <a:avLst/>
            </a:prstGeom>
            <a:ln w="3175">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D2C2F7F-8DA1-074A-9F13-E4FECF24A2DB}"/>
                </a:ext>
              </a:extLst>
            </p:cNvPr>
            <p:cNvCxnSpPr/>
            <p:nvPr/>
          </p:nvCxnSpPr>
          <p:spPr>
            <a:xfrm>
              <a:off x="4339610" y="4369922"/>
              <a:ext cx="794275" cy="0"/>
            </a:xfrm>
            <a:prstGeom prst="line">
              <a:avLst/>
            </a:prstGeom>
            <a:ln w="3175">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1DF8CE1F-6BEF-7148-A244-34A4A40F9446}"/>
              </a:ext>
            </a:extLst>
          </p:cNvPr>
          <p:cNvSpPr txBox="1"/>
          <p:nvPr/>
        </p:nvSpPr>
        <p:spPr>
          <a:xfrm>
            <a:off x="2723813" y="4058307"/>
            <a:ext cx="1371081" cy="838691"/>
          </a:xfrm>
          <a:prstGeom prst="rect">
            <a:avLst/>
          </a:prstGeom>
          <a:noFill/>
        </p:spPr>
        <p:txBody>
          <a:bodyPr wrap="square" rtlCol="0">
            <a:spAutoFit/>
          </a:bodyPr>
          <a:lstStyle/>
          <a:p>
            <a:pPr algn="ctr">
              <a:spcAft>
                <a:spcPts val="500"/>
              </a:spcAft>
            </a:pPr>
            <a:r>
              <a:rPr lang="en-GB" sz="900">
                <a:solidFill>
                  <a:schemeClr val="bg1"/>
                </a:solidFill>
                <a:latin typeface="Arial" panose="020B0604020202020204" pitchFamily="34" charset="0"/>
                <a:cs typeface="Arial" panose="020B0604020202020204" pitchFamily="34" charset="0"/>
              </a:rPr>
              <a:t>Workforce</a:t>
            </a:r>
          </a:p>
          <a:p>
            <a:pPr algn="ctr">
              <a:spcAft>
                <a:spcPts val="500"/>
              </a:spcAft>
            </a:pPr>
            <a:r>
              <a:rPr lang="en-GB" sz="900">
                <a:solidFill>
                  <a:schemeClr val="bg1"/>
                </a:solidFill>
                <a:latin typeface="Arial" panose="020B0604020202020204" pitchFamily="34" charset="0"/>
                <a:cs typeface="Arial" panose="020B0604020202020204" pitchFamily="34" charset="0"/>
              </a:rPr>
              <a:t>Human rights</a:t>
            </a:r>
          </a:p>
          <a:p>
            <a:pPr algn="ctr">
              <a:spcAft>
                <a:spcPts val="500"/>
              </a:spcAft>
            </a:pPr>
            <a:r>
              <a:rPr lang="en-GB" sz="900">
                <a:solidFill>
                  <a:schemeClr val="bg1"/>
                </a:solidFill>
                <a:latin typeface="Arial" panose="020B0604020202020204" pitchFamily="34" charset="0"/>
                <a:cs typeface="Arial" panose="020B0604020202020204" pitchFamily="34" charset="0"/>
              </a:rPr>
              <a:t>Community</a:t>
            </a:r>
          </a:p>
          <a:p>
            <a:pPr algn="ctr">
              <a:spcAft>
                <a:spcPts val="500"/>
              </a:spcAft>
            </a:pPr>
            <a:r>
              <a:rPr lang="en-GB" sz="900">
                <a:solidFill>
                  <a:schemeClr val="bg1"/>
                </a:solidFill>
                <a:latin typeface="Arial" panose="020B0604020202020204" pitchFamily="34" charset="0"/>
                <a:cs typeface="Arial" panose="020B0604020202020204" pitchFamily="34" charset="0"/>
              </a:rPr>
              <a:t>Product responsibility</a:t>
            </a:r>
          </a:p>
        </p:txBody>
      </p:sp>
      <p:sp>
        <p:nvSpPr>
          <p:cNvPr id="21" name="TextBox 20">
            <a:extLst>
              <a:ext uri="{FF2B5EF4-FFF2-40B4-BE49-F238E27FC236}">
                <a16:creationId xmlns:a16="http://schemas.microsoft.com/office/drawing/2014/main" id="{DA795FC4-0EBF-3741-8673-A58C46B0F2A0}"/>
              </a:ext>
            </a:extLst>
          </p:cNvPr>
          <p:cNvSpPr txBox="1"/>
          <p:nvPr/>
        </p:nvSpPr>
        <p:spPr>
          <a:xfrm>
            <a:off x="4217433" y="4159616"/>
            <a:ext cx="1390282" cy="636072"/>
          </a:xfrm>
          <a:prstGeom prst="rect">
            <a:avLst/>
          </a:prstGeom>
          <a:noFill/>
        </p:spPr>
        <p:txBody>
          <a:bodyPr wrap="square" rtlCol="0">
            <a:spAutoFit/>
          </a:bodyPr>
          <a:lstStyle/>
          <a:p>
            <a:pPr algn="ctr">
              <a:spcAft>
                <a:spcPts val="500"/>
              </a:spcAft>
            </a:pPr>
            <a:r>
              <a:rPr lang="en-GB" sz="900">
                <a:solidFill>
                  <a:schemeClr val="bg1"/>
                </a:solidFill>
                <a:latin typeface="Arial" panose="020B0604020202020204" pitchFamily="34" charset="0"/>
                <a:cs typeface="Arial" panose="020B0604020202020204" pitchFamily="34" charset="0"/>
              </a:rPr>
              <a:t>Management</a:t>
            </a:r>
          </a:p>
          <a:p>
            <a:pPr algn="ctr">
              <a:spcAft>
                <a:spcPts val="500"/>
              </a:spcAft>
            </a:pPr>
            <a:r>
              <a:rPr lang="en-GB" sz="900">
                <a:solidFill>
                  <a:schemeClr val="bg1"/>
                </a:solidFill>
                <a:latin typeface="Arial" panose="020B0604020202020204" pitchFamily="34" charset="0"/>
                <a:cs typeface="Arial" panose="020B0604020202020204" pitchFamily="34" charset="0"/>
              </a:rPr>
              <a:t>Shareholders</a:t>
            </a:r>
          </a:p>
          <a:p>
            <a:pPr algn="ctr">
              <a:spcAft>
                <a:spcPts val="500"/>
              </a:spcAft>
            </a:pPr>
            <a:r>
              <a:rPr lang="en-GB" sz="900">
                <a:solidFill>
                  <a:schemeClr val="bg1"/>
                </a:solidFill>
                <a:latin typeface="Arial" panose="020B0604020202020204" pitchFamily="34" charset="0"/>
                <a:cs typeface="Arial" panose="020B0604020202020204" pitchFamily="34" charset="0"/>
              </a:rPr>
              <a:t>CSR strategy</a:t>
            </a:r>
          </a:p>
        </p:txBody>
      </p:sp>
      <p:sp>
        <p:nvSpPr>
          <p:cNvPr id="14" name="TextBox 13">
            <a:extLst>
              <a:ext uri="{FF2B5EF4-FFF2-40B4-BE49-F238E27FC236}">
                <a16:creationId xmlns:a16="http://schemas.microsoft.com/office/drawing/2014/main" id="{B796CEC3-C05A-354B-9CBE-C7FD6166650E}"/>
              </a:ext>
            </a:extLst>
          </p:cNvPr>
          <p:cNvSpPr txBox="1"/>
          <p:nvPr/>
        </p:nvSpPr>
        <p:spPr>
          <a:xfrm>
            <a:off x="1227970" y="4159616"/>
            <a:ext cx="1378709" cy="636072"/>
          </a:xfrm>
          <a:prstGeom prst="rect">
            <a:avLst/>
          </a:prstGeom>
          <a:noFill/>
        </p:spPr>
        <p:txBody>
          <a:bodyPr wrap="square" rtlCol="0">
            <a:spAutoFit/>
          </a:bodyPr>
          <a:lstStyle/>
          <a:p>
            <a:pPr algn="ctr">
              <a:spcAft>
                <a:spcPts val="500"/>
              </a:spcAft>
            </a:pPr>
            <a:r>
              <a:rPr lang="en-GB" sz="900">
                <a:solidFill>
                  <a:schemeClr val="bg1"/>
                </a:solidFill>
                <a:latin typeface="Arial" panose="020B0604020202020204" pitchFamily="34" charset="0"/>
                <a:cs typeface="Arial" panose="020B0604020202020204" pitchFamily="34" charset="0"/>
              </a:rPr>
              <a:t>Resource use</a:t>
            </a:r>
          </a:p>
          <a:p>
            <a:pPr algn="ctr">
              <a:spcAft>
                <a:spcPts val="500"/>
              </a:spcAft>
            </a:pPr>
            <a:r>
              <a:rPr lang="en-GB" sz="900">
                <a:solidFill>
                  <a:schemeClr val="bg1"/>
                </a:solidFill>
                <a:latin typeface="Arial" panose="020B0604020202020204" pitchFamily="34" charset="0"/>
                <a:cs typeface="Arial" panose="020B0604020202020204" pitchFamily="34" charset="0"/>
              </a:rPr>
              <a:t>Emissions</a:t>
            </a:r>
          </a:p>
          <a:p>
            <a:pPr algn="ctr">
              <a:spcAft>
                <a:spcPts val="500"/>
              </a:spcAft>
            </a:pPr>
            <a:r>
              <a:rPr lang="en-GB" sz="900">
                <a:solidFill>
                  <a:schemeClr val="bg1"/>
                </a:solidFill>
                <a:latin typeface="Arial" panose="020B0604020202020204" pitchFamily="34" charset="0"/>
                <a:cs typeface="Arial" panose="020B0604020202020204" pitchFamily="34" charset="0"/>
              </a:rPr>
              <a:t>Innovation</a:t>
            </a:r>
          </a:p>
        </p:txBody>
      </p:sp>
      <p:grpSp>
        <p:nvGrpSpPr>
          <p:cNvPr id="35" name="Group 34">
            <a:extLst>
              <a:ext uri="{FF2B5EF4-FFF2-40B4-BE49-F238E27FC236}">
                <a16:creationId xmlns:a16="http://schemas.microsoft.com/office/drawing/2014/main" id="{8ACAA43E-4B21-B548-BFC4-17A5C59F6CBB}"/>
              </a:ext>
            </a:extLst>
          </p:cNvPr>
          <p:cNvGrpSpPr/>
          <p:nvPr/>
        </p:nvGrpSpPr>
        <p:grpSpPr>
          <a:xfrm>
            <a:off x="1104559" y="5681775"/>
            <a:ext cx="1996768" cy="369332"/>
            <a:chOff x="1104559" y="5681775"/>
            <a:chExt cx="1996768" cy="369332"/>
          </a:xfrm>
        </p:grpSpPr>
        <p:cxnSp>
          <p:nvCxnSpPr>
            <p:cNvPr id="110" name="Straight Connector 109">
              <a:extLst>
                <a:ext uri="{FF2B5EF4-FFF2-40B4-BE49-F238E27FC236}">
                  <a16:creationId xmlns:a16="http://schemas.microsoft.com/office/drawing/2014/main" id="{A868E12B-4C1D-E748-9A8E-31D43A872E0E}"/>
                </a:ext>
              </a:extLst>
            </p:cNvPr>
            <p:cNvCxnSpPr>
              <a:cxnSpLocks/>
            </p:cNvCxnSpPr>
            <p:nvPr/>
          </p:nvCxnSpPr>
          <p:spPr>
            <a:xfrm flipH="1">
              <a:off x="1104559"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036AF15-D510-DC4A-8868-FB5DAEB63382}"/>
                </a:ext>
              </a:extLst>
            </p:cNvPr>
            <p:cNvCxnSpPr>
              <a:cxnSpLocks/>
            </p:cNvCxnSpPr>
            <p:nvPr/>
          </p:nvCxnSpPr>
          <p:spPr>
            <a:xfrm flipH="1">
              <a:off x="1731506"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CE35BD9-A6BC-0F41-8917-D86D8DAD11BB}"/>
                </a:ext>
              </a:extLst>
            </p:cNvPr>
            <p:cNvCxnSpPr>
              <a:cxnSpLocks/>
            </p:cNvCxnSpPr>
            <p:nvPr/>
          </p:nvCxnSpPr>
          <p:spPr>
            <a:xfrm flipH="1">
              <a:off x="2358453"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EA7DD74-53F0-354E-8BF5-1B9A94B4D277}"/>
                </a:ext>
              </a:extLst>
            </p:cNvPr>
            <p:cNvCxnSpPr>
              <a:cxnSpLocks/>
            </p:cNvCxnSpPr>
            <p:nvPr/>
          </p:nvCxnSpPr>
          <p:spPr>
            <a:xfrm flipH="1">
              <a:off x="2985399"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573EE492-B876-A243-BE0B-012A39CC837A}"/>
              </a:ext>
            </a:extLst>
          </p:cNvPr>
          <p:cNvGrpSpPr/>
          <p:nvPr/>
        </p:nvGrpSpPr>
        <p:grpSpPr>
          <a:xfrm flipH="1">
            <a:off x="5506812" y="5675094"/>
            <a:ext cx="1996768" cy="369332"/>
            <a:chOff x="1104559" y="5681775"/>
            <a:chExt cx="1996768" cy="369332"/>
          </a:xfrm>
        </p:grpSpPr>
        <p:cxnSp>
          <p:nvCxnSpPr>
            <p:cNvPr id="94" name="Straight Connector 93">
              <a:extLst>
                <a:ext uri="{FF2B5EF4-FFF2-40B4-BE49-F238E27FC236}">
                  <a16:creationId xmlns:a16="http://schemas.microsoft.com/office/drawing/2014/main" id="{504520B6-ED56-4A40-A1CC-96AA0464CA6C}"/>
                </a:ext>
              </a:extLst>
            </p:cNvPr>
            <p:cNvCxnSpPr>
              <a:cxnSpLocks/>
            </p:cNvCxnSpPr>
            <p:nvPr/>
          </p:nvCxnSpPr>
          <p:spPr>
            <a:xfrm flipH="1">
              <a:off x="1104559"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1E5A045-A780-E845-9B8A-DF9F848D5E3C}"/>
                </a:ext>
              </a:extLst>
            </p:cNvPr>
            <p:cNvCxnSpPr>
              <a:cxnSpLocks/>
            </p:cNvCxnSpPr>
            <p:nvPr/>
          </p:nvCxnSpPr>
          <p:spPr>
            <a:xfrm flipH="1">
              <a:off x="1731506"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A3305F4-E9E2-1D46-8E17-099CCEED079D}"/>
                </a:ext>
              </a:extLst>
            </p:cNvPr>
            <p:cNvCxnSpPr>
              <a:cxnSpLocks/>
            </p:cNvCxnSpPr>
            <p:nvPr/>
          </p:nvCxnSpPr>
          <p:spPr>
            <a:xfrm flipH="1">
              <a:off x="2358453"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304494-F0C5-E24F-8CDB-923A49AC2043}"/>
                </a:ext>
              </a:extLst>
            </p:cNvPr>
            <p:cNvCxnSpPr>
              <a:cxnSpLocks/>
            </p:cNvCxnSpPr>
            <p:nvPr/>
          </p:nvCxnSpPr>
          <p:spPr>
            <a:xfrm flipH="1">
              <a:off x="2985399"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grpSp>
      <p:sp>
        <p:nvSpPr>
          <p:cNvPr id="86" name="Trapezium 85">
            <a:extLst>
              <a:ext uri="{FF2B5EF4-FFF2-40B4-BE49-F238E27FC236}">
                <a16:creationId xmlns:a16="http://schemas.microsoft.com/office/drawing/2014/main" id="{C3EB2DB0-B19F-1140-9C6E-C6CDF47F195E}"/>
              </a:ext>
            </a:extLst>
          </p:cNvPr>
          <p:cNvSpPr/>
          <p:nvPr/>
        </p:nvSpPr>
        <p:spPr>
          <a:xfrm>
            <a:off x="646772" y="5930735"/>
            <a:ext cx="7285462" cy="372904"/>
          </a:xfrm>
          <a:prstGeom prst="trapezoid">
            <a:avLst>
              <a:gd name="adj" fmla="val 33052"/>
            </a:avLst>
          </a:prstGeom>
          <a:solidFill>
            <a:schemeClr val="bg1"/>
          </a:solidFill>
          <a:ln w="12700">
            <a:solidFill>
              <a:schemeClr val="tx1"/>
            </a:solidFill>
          </a:ln>
        </p:spPr>
        <p:txBody>
          <a:bodyPr wrap="square" rtlCol="0">
            <a:spAutoFit/>
          </a:bodyPr>
          <a:lstStyle/>
          <a:p>
            <a:pPr algn="ctr"/>
            <a:r>
              <a:rPr lang="en-GB" sz="900" b="1" dirty="0">
                <a:latin typeface="Arial" panose="020B0604020202020204" pitchFamily="34" charset="0"/>
                <a:cs typeface="Arial" panose="020B0604020202020204" pitchFamily="34" charset="0"/>
              </a:rPr>
              <a:t>ESG METRICS</a:t>
            </a:r>
          </a:p>
          <a:p>
            <a:pPr algn="ctr"/>
            <a:r>
              <a:rPr lang="en-GB" sz="900" dirty="0">
                <a:solidFill>
                  <a:schemeClr val="tx2"/>
                </a:solidFill>
                <a:latin typeface="Arial" panose="020B0604020202020204" pitchFamily="34" charset="0"/>
                <a:cs typeface="Arial" panose="020B0604020202020204" pitchFamily="34" charset="0"/>
              </a:rPr>
              <a:t>4000+ </a:t>
            </a:r>
            <a:r>
              <a:rPr lang="en-GB" sz="900" dirty="0">
                <a:latin typeface="Arial" panose="020B0604020202020204" pitchFamily="34" charset="0"/>
                <a:cs typeface="Arial" panose="020B0604020202020204" pitchFamily="34" charset="0"/>
              </a:rPr>
              <a:t>ESG-related meanings quantified in millions of media articles in real-time every day</a:t>
            </a:r>
            <a:endParaRPr lang="en-US" sz="900" b="1" dirty="0">
              <a:latin typeface="Arial" panose="020B0604020202020204" pitchFamily="34" charset="0"/>
              <a:cs typeface="Arial" panose="020B0604020202020204" pitchFamily="34" charset="0"/>
            </a:endParaRPr>
          </a:p>
        </p:txBody>
      </p:sp>
      <p:grpSp>
        <p:nvGrpSpPr>
          <p:cNvPr id="128" name="Group 127">
            <a:extLst>
              <a:ext uri="{FF2B5EF4-FFF2-40B4-BE49-F238E27FC236}">
                <a16:creationId xmlns:a16="http://schemas.microsoft.com/office/drawing/2014/main" id="{D2EFA188-1313-FD4D-B769-76C7E81DAB26}"/>
              </a:ext>
            </a:extLst>
          </p:cNvPr>
          <p:cNvGrpSpPr/>
          <p:nvPr/>
        </p:nvGrpSpPr>
        <p:grpSpPr>
          <a:xfrm flipH="1">
            <a:off x="5193339" y="5079610"/>
            <a:ext cx="1369821" cy="369332"/>
            <a:chOff x="1731506" y="5681775"/>
            <a:chExt cx="1369821" cy="369332"/>
          </a:xfrm>
        </p:grpSpPr>
        <p:cxnSp>
          <p:nvCxnSpPr>
            <p:cNvPr id="130" name="Straight Connector 129">
              <a:extLst>
                <a:ext uri="{FF2B5EF4-FFF2-40B4-BE49-F238E27FC236}">
                  <a16:creationId xmlns:a16="http://schemas.microsoft.com/office/drawing/2014/main" id="{E8EF12D7-1AD3-D640-87FF-BB4E2AD32113}"/>
                </a:ext>
              </a:extLst>
            </p:cNvPr>
            <p:cNvCxnSpPr>
              <a:cxnSpLocks/>
            </p:cNvCxnSpPr>
            <p:nvPr/>
          </p:nvCxnSpPr>
          <p:spPr>
            <a:xfrm flipH="1">
              <a:off x="1731506"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9D8FA26-E484-D34F-B1EC-C62E8969B1ED}"/>
                </a:ext>
              </a:extLst>
            </p:cNvPr>
            <p:cNvCxnSpPr>
              <a:cxnSpLocks/>
            </p:cNvCxnSpPr>
            <p:nvPr/>
          </p:nvCxnSpPr>
          <p:spPr>
            <a:xfrm flipH="1">
              <a:off x="2985399"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E4896272-E05D-C144-98DA-2FFECEAC3044}"/>
              </a:ext>
            </a:extLst>
          </p:cNvPr>
          <p:cNvGrpSpPr/>
          <p:nvPr/>
        </p:nvGrpSpPr>
        <p:grpSpPr>
          <a:xfrm>
            <a:off x="1415090" y="5079610"/>
            <a:ext cx="1369821" cy="369332"/>
            <a:chOff x="1731506" y="5681775"/>
            <a:chExt cx="1369821" cy="369332"/>
          </a:xfrm>
        </p:grpSpPr>
        <p:cxnSp>
          <p:nvCxnSpPr>
            <p:cNvPr id="134" name="Straight Connector 133">
              <a:extLst>
                <a:ext uri="{FF2B5EF4-FFF2-40B4-BE49-F238E27FC236}">
                  <a16:creationId xmlns:a16="http://schemas.microsoft.com/office/drawing/2014/main" id="{1A07ED01-5ED2-174D-AF03-5CBA7287079A}"/>
                </a:ext>
              </a:extLst>
            </p:cNvPr>
            <p:cNvCxnSpPr>
              <a:cxnSpLocks/>
            </p:cNvCxnSpPr>
            <p:nvPr/>
          </p:nvCxnSpPr>
          <p:spPr>
            <a:xfrm flipH="1">
              <a:off x="1731506"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25424AB-1D66-2347-9D55-CFA3A0A211EA}"/>
                </a:ext>
              </a:extLst>
            </p:cNvPr>
            <p:cNvCxnSpPr>
              <a:cxnSpLocks/>
            </p:cNvCxnSpPr>
            <p:nvPr/>
          </p:nvCxnSpPr>
          <p:spPr>
            <a:xfrm flipH="1">
              <a:off x="2985399" y="5681775"/>
              <a:ext cx="115928" cy="369332"/>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grpSp>
      <p:sp>
        <p:nvSpPr>
          <p:cNvPr id="31" name="Trapezium 30">
            <a:extLst>
              <a:ext uri="{FF2B5EF4-FFF2-40B4-BE49-F238E27FC236}">
                <a16:creationId xmlns:a16="http://schemas.microsoft.com/office/drawing/2014/main" id="{68A20D70-95F3-1041-9BC4-8AD4972661C4}"/>
              </a:ext>
            </a:extLst>
          </p:cNvPr>
          <p:cNvSpPr/>
          <p:nvPr/>
        </p:nvSpPr>
        <p:spPr>
          <a:xfrm>
            <a:off x="840059" y="5297874"/>
            <a:ext cx="6889800" cy="372904"/>
          </a:xfrm>
          <a:prstGeom prst="trapezoid">
            <a:avLst>
              <a:gd name="adj" fmla="val 33052"/>
            </a:avLst>
          </a:prstGeom>
          <a:solidFill>
            <a:schemeClr val="bg1"/>
          </a:solidFill>
          <a:ln w="12700">
            <a:solidFill>
              <a:schemeClr val="tx1"/>
            </a:solidFill>
          </a:ln>
        </p:spPr>
        <p:txBody>
          <a:bodyPr wrap="square" rtlCol="0">
            <a:spAutoFit/>
          </a:bodyPr>
          <a:lstStyle/>
          <a:p>
            <a:pPr algn="ctr"/>
            <a:r>
              <a:rPr lang="en-GB" sz="900" b="1" dirty="0">
                <a:latin typeface="Arial" panose="020B0604020202020204" pitchFamily="34" charset="0"/>
                <a:cs typeface="Arial" panose="020B0604020202020204" pitchFamily="34" charset="0"/>
              </a:rPr>
              <a:t>252 SCORES PUBLISHED IN ADVANCED PACKAGE</a:t>
            </a:r>
          </a:p>
          <a:p>
            <a:pPr algn="ctr"/>
            <a:r>
              <a:rPr lang="en-GB" sz="900" dirty="0">
                <a:latin typeface="Arial" panose="020B0604020202020204" pitchFamily="34" charset="0"/>
                <a:cs typeface="Arial" panose="020B0604020202020204" pitchFamily="34" charset="0"/>
              </a:rPr>
              <a:t>From 4000+ ESG meanings, </a:t>
            </a:r>
            <a:r>
              <a:rPr lang="en-GB" sz="900" dirty="0">
                <a:solidFill>
                  <a:srgbClr val="001EFF"/>
                </a:solidFill>
                <a:latin typeface="Arial" panose="020B0604020202020204" pitchFamily="34" charset="0"/>
                <a:cs typeface="Arial" panose="020B0604020202020204" pitchFamily="34" charset="0"/>
              </a:rPr>
              <a:t>252</a:t>
            </a:r>
            <a:r>
              <a:rPr lang="en-GB" sz="900" dirty="0">
                <a:latin typeface="Arial" panose="020B0604020202020204" pitchFamily="34" charset="0"/>
                <a:cs typeface="Arial" panose="020B0604020202020204" pitchFamily="34" charset="0"/>
              </a:rPr>
              <a:t> ESG and Controversy scores delivered minutely, hourly, and daily in the Advanced Package</a:t>
            </a:r>
            <a:endParaRPr lang="en-US" sz="900" b="1" dirty="0">
              <a:solidFill>
                <a:schemeClr val="tx1"/>
              </a:solidFill>
              <a:latin typeface="Arial" panose="020B0604020202020204" pitchFamily="34" charset="0"/>
              <a:cs typeface="Arial" panose="020B0604020202020204" pitchFamily="34" charset="0"/>
            </a:endParaRPr>
          </a:p>
        </p:txBody>
      </p:sp>
      <p:cxnSp>
        <p:nvCxnSpPr>
          <p:cNvPr id="136" name="Straight Connector 135">
            <a:extLst>
              <a:ext uri="{FF2B5EF4-FFF2-40B4-BE49-F238E27FC236}">
                <a16:creationId xmlns:a16="http://schemas.microsoft.com/office/drawing/2014/main" id="{B1CEBBE8-7950-084A-8CB3-7CEB54FA928B}"/>
              </a:ext>
            </a:extLst>
          </p:cNvPr>
          <p:cNvCxnSpPr>
            <a:cxnSpLocks/>
          </p:cNvCxnSpPr>
          <p:nvPr/>
        </p:nvCxnSpPr>
        <p:spPr>
          <a:xfrm flipH="1">
            <a:off x="2717650" y="2251129"/>
            <a:ext cx="272705" cy="329139"/>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9E54C91-E015-4A43-8E06-F149AD589295}"/>
              </a:ext>
            </a:extLst>
          </p:cNvPr>
          <p:cNvCxnSpPr>
            <a:cxnSpLocks/>
          </p:cNvCxnSpPr>
          <p:nvPr/>
        </p:nvCxnSpPr>
        <p:spPr>
          <a:xfrm>
            <a:off x="5707588" y="2251129"/>
            <a:ext cx="210254" cy="329139"/>
          </a:xfrm>
          <a:prstGeom prst="line">
            <a:avLst/>
          </a:prstGeom>
          <a:ln w="15875">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sp>
        <p:nvSpPr>
          <p:cNvPr id="71" name="Trapezium 70">
            <a:extLst>
              <a:ext uri="{FF2B5EF4-FFF2-40B4-BE49-F238E27FC236}">
                <a16:creationId xmlns:a16="http://schemas.microsoft.com/office/drawing/2014/main" id="{F3AB42D0-2B8B-324D-826B-3FD2B3639614}"/>
              </a:ext>
            </a:extLst>
          </p:cNvPr>
          <p:cNvSpPr/>
          <p:nvPr/>
        </p:nvSpPr>
        <p:spPr>
          <a:xfrm>
            <a:off x="1226715" y="2580268"/>
            <a:ext cx="4380999" cy="233065"/>
          </a:xfrm>
          <a:prstGeom prst="trapezoid">
            <a:avLst>
              <a:gd name="adj" fmla="val 57919"/>
            </a:avLst>
          </a:prstGeom>
          <a:solidFill>
            <a:schemeClr val="tx1"/>
          </a:solidFill>
          <a:ln w="12700">
            <a:noFill/>
          </a:ln>
        </p:spPr>
        <p:txBody>
          <a:bodyPr wrap="square" rtlCol="0">
            <a:spAutoFit/>
          </a:bodyPr>
          <a:lstStyle/>
          <a:p>
            <a:pPr algn="ctr"/>
            <a:r>
              <a:rPr lang="en-GB" sz="900" dirty="0">
                <a:solidFill>
                  <a:schemeClr val="bg1"/>
                </a:solidFill>
                <a:latin typeface="Arial" panose="020B0604020202020204" pitchFamily="34" charset="0"/>
                <a:cs typeface="Arial" panose="020B0604020202020204" pitchFamily="34" charset="0"/>
              </a:rPr>
              <a:t>ESG Score</a:t>
            </a:r>
          </a:p>
        </p:txBody>
      </p:sp>
      <p:sp>
        <p:nvSpPr>
          <p:cNvPr id="72" name="Trapezium 71">
            <a:extLst>
              <a:ext uri="{FF2B5EF4-FFF2-40B4-BE49-F238E27FC236}">
                <a16:creationId xmlns:a16="http://schemas.microsoft.com/office/drawing/2014/main" id="{7CBFD376-2768-6A41-8CF9-092800558377}"/>
              </a:ext>
            </a:extLst>
          </p:cNvPr>
          <p:cNvSpPr/>
          <p:nvPr/>
        </p:nvSpPr>
        <p:spPr>
          <a:xfrm>
            <a:off x="5777852" y="2580268"/>
            <a:ext cx="1548898" cy="244227"/>
          </a:xfrm>
          <a:prstGeom prst="trapezoid">
            <a:avLst>
              <a:gd name="adj" fmla="val 57919"/>
            </a:avLst>
          </a:prstGeom>
          <a:solidFill>
            <a:schemeClr val="bg2">
              <a:lumMod val="75000"/>
            </a:schemeClr>
          </a:solidFill>
          <a:ln w="12700">
            <a:noFill/>
          </a:ln>
        </p:spPr>
        <p:txBody>
          <a:bodyPr wrap="none" rtlCol="0">
            <a:noAutofit/>
          </a:bodyPr>
          <a:lstStyle/>
          <a:p>
            <a:pPr algn="ctr"/>
            <a:r>
              <a:rPr lang="en-GB" sz="900" dirty="0">
                <a:solidFill>
                  <a:schemeClr val="bg1"/>
                </a:solidFill>
                <a:latin typeface="Arial" panose="020B0604020202020204" pitchFamily="34" charset="0"/>
                <a:cs typeface="Arial" panose="020B0604020202020204" pitchFamily="34" charset="0"/>
              </a:rPr>
              <a:t>ESG Controversy Score</a:t>
            </a:r>
          </a:p>
        </p:txBody>
      </p:sp>
      <p:grpSp>
        <p:nvGrpSpPr>
          <p:cNvPr id="27" name="Group 26">
            <a:extLst>
              <a:ext uri="{FF2B5EF4-FFF2-40B4-BE49-F238E27FC236}">
                <a16:creationId xmlns:a16="http://schemas.microsoft.com/office/drawing/2014/main" id="{EFCFD976-4EB1-4A42-BFE2-D47BC3DAD98A}"/>
              </a:ext>
            </a:extLst>
          </p:cNvPr>
          <p:cNvGrpSpPr/>
          <p:nvPr/>
        </p:nvGrpSpPr>
        <p:grpSpPr>
          <a:xfrm>
            <a:off x="2988339" y="1954906"/>
            <a:ext cx="2728728" cy="325807"/>
            <a:chOff x="2988339" y="1954906"/>
            <a:chExt cx="2728728" cy="325807"/>
          </a:xfrm>
        </p:grpSpPr>
        <p:grpSp>
          <p:nvGrpSpPr>
            <p:cNvPr id="2" name="Group 1">
              <a:extLst>
                <a:ext uri="{FF2B5EF4-FFF2-40B4-BE49-F238E27FC236}">
                  <a16:creationId xmlns:a16="http://schemas.microsoft.com/office/drawing/2014/main" id="{01AAB027-C5D8-0344-AC92-4C6455CB8A18}"/>
                </a:ext>
              </a:extLst>
            </p:cNvPr>
            <p:cNvGrpSpPr/>
            <p:nvPr/>
          </p:nvGrpSpPr>
          <p:grpSpPr>
            <a:xfrm>
              <a:off x="2996771" y="1956016"/>
              <a:ext cx="2711820" cy="271720"/>
              <a:chOff x="2630368" y="1956016"/>
              <a:chExt cx="3309187" cy="271720"/>
            </a:xfrm>
          </p:grpSpPr>
          <p:sp>
            <p:nvSpPr>
              <p:cNvPr id="66" name="Right Triangle 65">
                <a:extLst>
                  <a:ext uri="{FF2B5EF4-FFF2-40B4-BE49-F238E27FC236}">
                    <a16:creationId xmlns:a16="http://schemas.microsoft.com/office/drawing/2014/main" id="{A94541BE-FC9E-B649-9924-E1007F10C438}"/>
                  </a:ext>
                </a:extLst>
              </p:cNvPr>
              <p:cNvSpPr/>
              <p:nvPr/>
            </p:nvSpPr>
            <p:spPr>
              <a:xfrm>
                <a:off x="2630369" y="1956016"/>
                <a:ext cx="3309186" cy="27172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Triangle 66">
                <a:extLst>
                  <a:ext uri="{FF2B5EF4-FFF2-40B4-BE49-F238E27FC236}">
                    <a16:creationId xmlns:a16="http://schemas.microsoft.com/office/drawing/2014/main" id="{FEF8F1AD-BB26-3749-846B-BD1ABE5A0E97}"/>
                  </a:ext>
                </a:extLst>
              </p:cNvPr>
              <p:cNvSpPr/>
              <p:nvPr/>
            </p:nvSpPr>
            <p:spPr>
              <a:xfrm flipH="1" flipV="1">
                <a:off x="2630368" y="1956016"/>
                <a:ext cx="3309186" cy="27172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5932F51-AFF4-3E43-AFF8-3C57FE0B4E35}"/>
                </a:ext>
              </a:extLst>
            </p:cNvPr>
            <p:cNvGrpSpPr/>
            <p:nvPr/>
          </p:nvGrpSpPr>
          <p:grpSpPr>
            <a:xfrm>
              <a:off x="2988339" y="1954906"/>
              <a:ext cx="2728728" cy="325807"/>
              <a:chOff x="2988339" y="1954906"/>
              <a:chExt cx="2728728" cy="325807"/>
            </a:xfrm>
          </p:grpSpPr>
          <p:sp>
            <p:nvSpPr>
              <p:cNvPr id="28" name="TextBox 27">
                <a:extLst>
                  <a:ext uri="{FF2B5EF4-FFF2-40B4-BE49-F238E27FC236}">
                    <a16:creationId xmlns:a16="http://schemas.microsoft.com/office/drawing/2014/main" id="{C64E95D9-0093-7548-9385-0958AA9736EF}"/>
                  </a:ext>
                </a:extLst>
              </p:cNvPr>
              <p:cNvSpPr txBox="1"/>
              <p:nvPr/>
            </p:nvSpPr>
            <p:spPr>
              <a:xfrm>
                <a:off x="2996770" y="1954906"/>
                <a:ext cx="2711821" cy="271720"/>
              </a:xfrm>
              <a:prstGeom prst="rect">
                <a:avLst/>
              </a:prstGeom>
              <a:noFill/>
            </p:spPr>
            <p:txBody>
              <a:bodyPr wrap="none" rtlCol="0" anchor="ctr" anchorCtr="0">
                <a:noAutofit/>
              </a:bodyPr>
              <a:lstStyle/>
              <a:p>
                <a:pPr algn="ctr"/>
                <a:r>
                  <a:rPr lang="en-GB" sz="1000">
                    <a:solidFill>
                      <a:schemeClr val="bg1"/>
                    </a:solidFill>
                    <a:latin typeface="Arial" panose="020B0604020202020204" pitchFamily="34" charset="0"/>
                    <a:cs typeface="Arial" panose="020B0604020202020204" pitchFamily="34" charset="0"/>
                  </a:rPr>
                  <a:t>ESG COMBINED SCORE</a:t>
                </a:r>
              </a:p>
            </p:txBody>
          </p:sp>
          <p:sp>
            <p:nvSpPr>
              <p:cNvPr id="7" name="Right Triangle 6">
                <a:extLst>
                  <a:ext uri="{FF2B5EF4-FFF2-40B4-BE49-F238E27FC236}">
                    <a16:creationId xmlns:a16="http://schemas.microsoft.com/office/drawing/2014/main" id="{EE480ECA-9299-9145-8635-D4BC3D405C80}"/>
                  </a:ext>
                </a:extLst>
              </p:cNvPr>
              <p:cNvSpPr/>
              <p:nvPr/>
            </p:nvSpPr>
            <p:spPr>
              <a:xfrm rot="10800000">
                <a:off x="5506812" y="1956030"/>
                <a:ext cx="210255" cy="32468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Triangle 72">
                <a:extLst>
                  <a:ext uri="{FF2B5EF4-FFF2-40B4-BE49-F238E27FC236}">
                    <a16:creationId xmlns:a16="http://schemas.microsoft.com/office/drawing/2014/main" id="{4FDF337B-3036-7046-8756-B80ACA63C5D6}"/>
                  </a:ext>
                </a:extLst>
              </p:cNvPr>
              <p:cNvSpPr/>
              <p:nvPr/>
            </p:nvSpPr>
            <p:spPr>
              <a:xfrm rot="10800000" flipH="1">
                <a:off x="2988339" y="1956030"/>
                <a:ext cx="210255" cy="32468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9" name="Picture Placeholder 48">
            <a:extLst>
              <a:ext uri="{FF2B5EF4-FFF2-40B4-BE49-F238E27FC236}">
                <a16:creationId xmlns:a16="http://schemas.microsoft.com/office/drawing/2014/main" id="{002FC630-E02C-4E47-9163-B11CE8550510}"/>
              </a:ext>
            </a:extLst>
          </p:cNvPr>
          <p:cNvPicPr>
            <a:picLocks noGrp="1" noChangeAspect="1"/>
          </p:cNvPicPr>
          <p:nvPr>
            <p:ph type="pic" sz="quarter" idx="17"/>
          </p:nvPr>
        </p:nvPicPr>
        <p:blipFill>
          <a:blip r:embed="rId11"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971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7">
            <a:extLst>
              <a:ext uri="{FF2B5EF4-FFF2-40B4-BE49-F238E27FC236}">
                <a16:creationId xmlns:a16="http://schemas.microsoft.com/office/drawing/2014/main" id="{1E94F20C-1383-334A-95D5-2C7EBA623CC8}"/>
              </a:ext>
            </a:extLst>
          </p:cNvPr>
          <p:cNvSpPr>
            <a:spLocks noGrp="1"/>
          </p:cNvSpPr>
          <p:nvPr>
            <p:ph type="title"/>
          </p:nvPr>
        </p:nvSpPr>
        <p:spPr>
          <a:xfrm>
            <a:off x="333059" y="473656"/>
            <a:ext cx="10477500" cy="430567"/>
          </a:xfrm>
        </p:spPr>
        <p:txBody>
          <a:bodyPr/>
          <a:lstStyle/>
          <a:p>
            <a:r>
              <a:rPr lang="en-US" dirty="0">
                <a:solidFill>
                  <a:schemeClr val="tx2"/>
                </a:solidFill>
                <a:latin typeface="Century Gothic" panose="020B0502020202020204" pitchFamily="34" charset="0"/>
              </a:rPr>
              <a:t>What We Do</a:t>
            </a:r>
          </a:p>
        </p:txBody>
      </p:sp>
      <p:sp>
        <p:nvSpPr>
          <p:cNvPr id="102" name="Google Shape;206;p43">
            <a:extLst>
              <a:ext uri="{FF2B5EF4-FFF2-40B4-BE49-F238E27FC236}">
                <a16:creationId xmlns:a16="http://schemas.microsoft.com/office/drawing/2014/main" id="{2311A17A-5551-7E47-9E90-0372BF3D4E6D}"/>
              </a:ext>
            </a:extLst>
          </p:cNvPr>
          <p:cNvSpPr txBox="1">
            <a:spLocks/>
          </p:cNvSpPr>
          <p:nvPr/>
        </p:nvSpPr>
        <p:spPr>
          <a:xfrm>
            <a:off x="3903709" y="1695667"/>
            <a:ext cx="3875154" cy="457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GB" sz="1800" dirty="0">
                <a:solidFill>
                  <a:schemeClr val="tx1"/>
                </a:solidFill>
                <a:latin typeface="Century Gothic" panose="020B0502020202020204" pitchFamily="34" charset="0"/>
              </a:rPr>
              <a:t>Natural Language Processing</a:t>
            </a:r>
          </a:p>
        </p:txBody>
      </p:sp>
      <p:sp>
        <p:nvSpPr>
          <p:cNvPr id="103" name="Google Shape;206;p43">
            <a:extLst>
              <a:ext uri="{FF2B5EF4-FFF2-40B4-BE49-F238E27FC236}">
                <a16:creationId xmlns:a16="http://schemas.microsoft.com/office/drawing/2014/main" id="{A906C9BE-ECE5-4642-B3C8-74CCBB4C1D1A}"/>
              </a:ext>
            </a:extLst>
          </p:cNvPr>
          <p:cNvSpPr txBox="1">
            <a:spLocks/>
          </p:cNvSpPr>
          <p:nvPr/>
        </p:nvSpPr>
        <p:spPr>
          <a:xfrm>
            <a:off x="8871649" y="1696738"/>
            <a:ext cx="2689743" cy="4761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GB" sz="1800" b="1" i="1" dirty="0">
                <a:solidFill>
                  <a:schemeClr val="tx1"/>
                </a:solidFill>
                <a:latin typeface="Century Gothic" panose="020B0502020202020204" pitchFamily="34" charset="0"/>
              </a:rPr>
              <a:t>Structured</a:t>
            </a:r>
            <a:r>
              <a:rPr lang="en-GB" sz="1800" dirty="0">
                <a:solidFill>
                  <a:schemeClr val="tx1"/>
                </a:solidFill>
                <a:latin typeface="Century Gothic" panose="020B0502020202020204" pitchFamily="34" charset="0"/>
              </a:rPr>
              <a:t> Data</a:t>
            </a:r>
          </a:p>
        </p:txBody>
      </p:sp>
      <p:sp>
        <p:nvSpPr>
          <p:cNvPr id="104" name="Google Shape;206;p43">
            <a:extLst>
              <a:ext uri="{FF2B5EF4-FFF2-40B4-BE49-F238E27FC236}">
                <a16:creationId xmlns:a16="http://schemas.microsoft.com/office/drawing/2014/main" id="{207EA392-FF23-4C49-AB9D-8D4634069714}"/>
              </a:ext>
            </a:extLst>
          </p:cNvPr>
          <p:cNvSpPr txBox="1">
            <a:spLocks/>
          </p:cNvSpPr>
          <p:nvPr/>
        </p:nvSpPr>
        <p:spPr>
          <a:xfrm>
            <a:off x="835993" y="1698110"/>
            <a:ext cx="3146508" cy="457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GB" sz="1800" b="1" i="1" dirty="0">
                <a:solidFill>
                  <a:schemeClr val="tx1"/>
                </a:solidFill>
                <a:latin typeface="Century Gothic" panose="020B0502020202020204" pitchFamily="34" charset="0"/>
              </a:rPr>
              <a:t>Unstructured</a:t>
            </a:r>
            <a:r>
              <a:rPr lang="en-GB" sz="1800" dirty="0">
                <a:solidFill>
                  <a:schemeClr val="tx1"/>
                </a:solidFill>
                <a:latin typeface="Century Gothic" panose="020B0502020202020204" pitchFamily="34" charset="0"/>
              </a:rPr>
              <a:t> Data</a:t>
            </a:r>
          </a:p>
        </p:txBody>
      </p:sp>
      <p:sp>
        <p:nvSpPr>
          <p:cNvPr id="105" name="Google Shape;4218;p74">
            <a:extLst>
              <a:ext uri="{FF2B5EF4-FFF2-40B4-BE49-F238E27FC236}">
                <a16:creationId xmlns:a16="http://schemas.microsoft.com/office/drawing/2014/main" id="{CF167C0B-9188-EE48-AAD2-E96078627852}"/>
              </a:ext>
            </a:extLst>
          </p:cNvPr>
          <p:cNvSpPr/>
          <p:nvPr/>
        </p:nvSpPr>
        <p:spPr>
          <a:xfrm flipH="1">
            <a:off x="5181265" y="2807833"/>
            <a:ext cx="238119" cy="35040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solidFill>
              <a:srgbClr val="00B05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121900" tIns="121900" rIns="121900" bIns="121900" anchor="ctr" anchorCtr="0">
            <a:noAutofit/>
          </a:bodyPr>
          <a:lstStyle/>
          <a:p>
            <a:endParaRPr>
              <a:solidFill>
                <a:schemeClr val="accent4"/>
              </a:solidFill>
              <a:latin typeface="Century Gothic" panose="020B0502020202020204" pitchFamily="34" charset="0"/>
              <a:cs typeface="Arial" panose="020B0604020202020204" pitchFamily="34" charset="0"/>
            </a:endParaRPr>
          </a:p>
        </p:txBody>
      </p:sp>
      <p:sp>
        <p:nvSpPr>
          <p:cNvPr id="106" name="Google Shape;1958;p54">
            <a:extLst>
              <a:ext uri="{FF2B5EF4-FFF2-40B4-BE49-F238E27FC236}">
                <a16:creationId xmlns:a16="http://schemas.microsoft.com/office/drawing/2014/main" id="{E26BDD58-9B75-724A-A62A-70464439757E}"/>
              </a:ext>
            </a:extLst>
          </p:cNvPr>
          <p:cNvSpPr txBox="1">
            <a:spLocks/>
          </p:cNvSpPr>
          <p:nvPr/>
        </p:nvSpPr>
        <p:spPr>
          <a:xfrm>
            <a:off x="5596646" y="2734364"/>
            <a:ext cx="1798676" cy="51892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2133"/>
              </a:spcAft>
              <a:buNone/>
            </a:pPr>
            <a:r>
              <a:rPr lang="en" sz="1600" dirty="0">
                <a:solidFill>
                  <a:srgbClr val="00B050"/>
                </a:solidFill>
                <a:latin typeface="Century Gothic" panose="020B0502020202020204" pitchFamily="34" charset="0"/>
                <a:cs typeface="Arial" panose="020B0604020202020204" pitchFamily="34" charset="0"/>
              </a:rPr>
              <a:t>China</a:t>
            </a:r>
          </a:p>
        </p:txBody>
      </p:sp>
      <p:grpSp>
        <p:nvGrpSpPr>
          <p:cNvPr id="107" name="Google Shape;11385;p81">
            <a:extLst>
              <a:ext uri="{FF2B5EF4-FFF2-40B4-BE49-F238E27FC236}">
                <a16:creationId xmlns:a16="http://schemas.microsoft.com/office/drawing/2014/main" id="{3017DD4E-A015-9246-9D5B-A6EDC93273A4}"/>
              </a:ext>
            </a:extLst>
          </p:cNvPr>
          <p:cNvGrpSpPr/>
          <p:nvPr/>
        </p:nvGrpSpPr>
        <p:grpSpPr>
          <a:xfrm>
            <a:off x="5085317" y="3393969"/>
            <a:ext cx="430011" cy="364659"/>
            <a:chOff x="2661459" y="2015001"/>
            <a:chExt cx="322508" cy="273494"/>
          </a:xfrm>
          <a:solidFill>
            <a:schemeClr val="accent5"/>
          </a:solidFill>
        </p:grpSpPr>
        <p:sp>
          <p:nvSpPr>
            <p:cNvPr id="108" name="Google Shape;11386;p81">
              <a:extLst>
                <a:ext uri="{FF2B5EF4-FFF2-40B4-BE49-F238E27FC236}">
                  <a16:creationId xmlns:a16="http://schemas.microsoft.com/office/drawing/2014/main" id="{C76BA381-41B7-8841-82DF-5EFAFC2A51FF}"/>
                </a:ext>
              </a:extLst>
            </p:cNvPr>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grpFill/>
            <a:ln>
              <a:noFill/>
            </a:ln>
          </p:spPr>
          <p:txBody>
            <a:bodyPr spcFirstLastPara="1" wrap="square" lIns="121900" tIns="121900" rIns="121900" bIns="121900" anchor="ctr" anchorCtr="0">
              <a:noAutofit/>
            </a:bodyPr>
            <a:lstStyle/>
            <a:p>
              <a:endParaRPr>
                <a:latin typeface="Century Gothic" panose="020B0502020202020204" pitchFamily="34" charset="0"/>
                <a:cs typeface="Arial" panose="020B0604020202020204" pitchFamily="34" charset="0"/>
              </a:endParaRPr>
            </a:p>
          </p:txBody>
        </p:sp>
        <p:sp>
          <p:nvSpPr>
            <p:cNvPr id="109" name="Google Shape;11387;p81">
              <a:extLst>
                <a:ext uri="{FF2B5EF4-FFF2-40B4-BE49-F238E27FC236}">
                  <a16:creationId xmlns:a16="http://schemas.microsoft.com/office/drawing/2014/main" id="{ABF5CA1A-1836-E04D-95B5-6CD2287BF2D4}"/>
                </a:ext>
              </a:extLst>
            </p:cNvPr>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grpFill/>
            <a:ln>
              <a:noFill/>
            </a:ln>
          </p:spPr>
          <p:txBody>
            <a:bodyPr spcFirstLastPara="1" wrap="square" lIns="121900" tIns="121900" rIns="121900" bIns="121900" anchor="ctr" anchorCtr="0">
              <a:noAutofit/>
            </a:bodyPr>
            <a:lstStyle/>
            <a:p>
              <a:endParaRPr>
                <a:latin typeface="Century Gothic" panose="020B0502020202020204" pitchFamily="34" charset="0"/>
                <a:cs typeface="Arial" panose="020B0604020202020204" pitchFamily="34" charset="0"/>
              </a:endParaRPr>
            </a:p>
          </p:txBody>
        </p:sp>
      </p:grpSp>
      <p:sp>
        <p:nvSpPr>
          <p:cNvPr id="110" name="Google Shape;1958;p54">
            <a:extLst>
              <a:ext uri="{FF2B5EF4-FFF2-40B4-BE49-F238E27FC236}">
                <a16:creationId xmlns:a16="http://schemas.microsoft.com/office/drawing/2014/main" id="{AF6B5D0B-F560-4947-8527-A0BB4104A642}"/>
              </a:ext>
            </a:extLst>
          </p:cNvPr>
          <p:cNvSpPr txBox="1">
            <a:spLocks/>
          </p:cNvSpPr>
          <p:nvPr/>
        </p:nvSpPr>
        <p:spPr>
          <a:xfrm>
            <a:off x="5596645" y="3374813"/>
            <a:ext cx="2036400" cy="51892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2133"/>
              </a:spcAft>
              <a:buNone/>
            </a:pPr>
            <a:r>
              <a:rPr lang="en" sz="1600" dirty="0">
                <a:solidFill>
                  <a:schemeClr val="accent5"/>
                </a:solidFill>
                <a:latin typeface="Century Gothic" panose="020B0502020202020204" pitchFamily="34" charset="0"/>
                <a:cs typeface="Arial" panose="020B0604020202020204" pitchFamily="34" charset="0"/>
              </a:rPr>
              <a:t>Luckin Coffee</a:t>
            </a:r>
          </a:p>
        </p:txBody>
      </p:sp>
      <p:grpSp>
        <p:nvGrpSpPr>
          <p:cNvPr id="111" name="Google Shape;11866;p81">
            <a:extLst>
              <a:ext uri="{FF2B5EF4-FFF2-40B4-BE49-F238E27FC236}">
                <a16:creationId xmlns:a16="http://schemas.microsoft.com/office/drawing/2014/main" id="{59D08F2A-8E5B-9F4A-B849-C62611B5809F}"/>
              </a:ext>
            </a:extLst>
          </p:cNvPr>
          <p:cNvGrpSpPr/>
          <p:nvPr/>
        </p:nvGrpSpPr>
        <p:grpSpPr>
          <a:xfrm>
            <a:off x="5036812" y="4694132"/>
            <a:ext cx="527021" cy="468416"/>
            <a:chOff x="7929578" y="4284365"/>
            <a:chExt cx="395266" cy="351312"/>
          </a:xfrm>
          <a:solidFill>
            <a:schemeClr val="accent1"/>
          </a:solidFill>
        </p:grpSpPr>
        <p:sp>
          <p:nvSpPr>
            <p:cNvPr id="112" name="Google Shape;11867;p81">
              <a:extLst>
                <a:ext uri="{FF2B5EF4-FFF2-40B4-BE49-F238E27FC236}">
                  <a16:creationId xmlns:a16="http://schemas.microsoft.com/office/drawing/2014/main" id="{6FCD57AA-556F-F04F-A3E9-841276380687}"/>
                </a:ext>
              </a:extLst>
            </p:cNvPr>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13" name="Google Shape;11868;p81">
              <a:extLst>
                <a:ext uri="{FF2B5EF4-FFF2-40B4-BE49-F238E27FC236}">
                  <a16:creationId xmlns:a16="http://schemas.microsoft.com/office/drawing/2014/main" id="{FD6B93F2-E15B-B244-95B7-D2714BB8C714}"/>
                </a:ext>
              </a:extLst>
            </p:cNvPr>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14" name="Google Shape;11869;p81">
              <a:extLst>
                <a:ext uri="{FF2B5EF4-FFF2-40B4-BE49-F238E27FC236}">
                  <a16:creationId xmlns:a16="http://schemas.microsoft.com/office/drawing/2014/main" id="{B031DBED-63C4-F44E-A291-189FBAB0D2A8}"/>
                </a:ext>
              </a:extLst>
            </p:cNvPr>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15" name="Google Shape;11870;p81">
              <a:extLst>
                <a:ext uri="{FF2B5EF4-FFF2-40B4-BE49-F238E27FC236}">
                  <a16:creationId xmlns:a16="http://schemas.microsoft.com/office/drawing/2014/main" id="{F136C269-A98B-3547-99F0-9B698891CA96}"/>
                </a:ext>
              </a:extLst>
            </p:cNvPr>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grpSp>
      <p:sp>
        <p:nvSpPr>
          <p:cNvPr id="116" name="Google Shape;1958;p54">
            <a:extLst>
              <a:ext uri="{FF2B5EF4-FFF2-40B4-BE49-F238E27FC236}">
                <a16:creationId xmlns:a16="http://schemas.microsoft.com/office/drawing/2014/main" id="{F17A10DB-36AA-054F-BD50-9F758027FD55}"/>
              </a:ext>
            </a:extLst>
          </p:cNvPr>
          <p:cNvSpPr txBox="1">
            <a:spLocks/>
          </p:cNvSpPr>
          <p:nvPr/>
        </p:nvSpPr>
        <p:spPr>
          <a:xfrm>
            <a:off x="5575067" y="4547820"/>
            <a:ext cx="2047189" cy="7354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2133"/>
              </a:spcAft>
              <a:buNone/>
            </a:pPr>
            <a:r>
              <a:rPr lang="en" sz="1600" dirty="0">
                <a:solidFill>
                  <a:schemeClr val="tx2"/>
                </a:solidFill>
                <a:latin typeface="Century Gothic" panose="020B0502020202020204" pitchFamily="34" charset="0"/>
                <a:cs typeface="Arial" panose="020B0604020202020204" pitchFamily="34" charset="0"/>
              </a:rPr>
              <a:t>Management Investigation</a:t>
            </a:r>
          </a:p>
        </p:txBody>
      </p:sp>
      <p:grpSp>
        <p:nvGrpSpPr>
          <p:cNvPr id="117" name="Google Shape;13642;p84">
            <a:extLst>
              <a:ext uri="{FF2B5EF4-FFF2-40B4-BE49-F238E27FC236}">
                <a16:creationId xmlns:a16="http://schemas.microsoft.com/office/drawing/2014/main" id="{1947F5DD-76FE-9548-9E6C-F6C976545B71}"/>
              </a:ext>
            </a:extLst>
          </p:cNvPr>
          <p:cNvGrpSpPr/>
          <p:nvPr/>
        </p:nvGrpSpPr>
        <p:grpSpPr>
          <a:xfrm>
            <a:off x="5079309" y="3994359"/>
            <a:ext cx="442027" cy="464043"/>
            <a:chOff x="1956845" y="1500498"/>
            <a:chExt cx="331520" cy="348032"/>
          </a:xfrm>
          <a:solidFill>
            <a:schemeClr val="accent1"/>
          </a:solidFill>
        </p:grpSpPr>
        <p:sp>
          <p:nvSpPr>
            <p:cNvPr id="118" name="Google Shape;13643;p84">
              <a:extLst>
                <a:ext uri="{FF2B5EF4-FFF2-40B4-BE49-F238E27FC236}">
                  <a16:creationId xmlns:a16="http://schemas.microsoft.com/office/drawing/2014/main" id="{2E96B66E-80CE-D14C-A47C-2170FF0B6D03}"/>
                </a:ext>
              </a:extLst>
            </p:cNvPr>
            <p:cNvSpPr/>
            <p:nvPr/>
          </p:nvSpPr>
          <p:spPr>
            <a:xfrm>
              <a:off x="2078413" y="1736882"/>
              <a:ext cx="88800" cy="44608"/>
            </a:xfrm>
            <a:custGeom>
              <a:avLst/>
              <a:gdLst/>
              <a:ahLst/>
              <a:cxnLst/>
              <a:rect l="l" t="t" r="r" b="b"/>
              <a:pathLst>
                <a:path w="2775" h="1394" extrusionOk="0">
                  <a:moveTo>
                    <a:pt x="2322" y="310"/>
                  </a:moveTo>
                  <a:cubicBezTo>
                    <a:pt x="2381" y="310"/>
                    <a:pt x="2417" y="357"/>
                    <a:pt x="2429" y="381"/>
                  </a:cubicBezTo>
                  <a:cubicBezTo>
                    <a:pt x="2429" y="405"/>
                    <a:pt x="2429" y="477"/>
                    <a:pt x="2381" y="500"/>
                  </a:cubicBezTo>
                  <a:lnTo>
                    <a:pt x="1953" y="858"/>
                  </a:lnTo>
                  <a:cubicBezTo>
                    <a:pt x="1786" y="994"/>
                    <a:pt x="1584" y="1063"/>
                    <a:pt x="1384" y="1063"/>
                  </a:cubicBezTo>
                  <a:cubicBezTo>
                    <a:pt x="1185" y="1063"/>
                    <a:pt x="988" y="994"/>
                    <a:pt x="833" y="858"/>
                  </a:cubicBezTo>
                  <a:lnTo>
                    <a:pt x="405" y="500"/>
                  </a:lnTo>
                  <a:cubicBezTo>
                    <a:pt x="345" y="453"/>
                    <a:pt x="357" y="393"/>
                    <a:pt x="369" y="381"/>
                  </a:cubicBezTo>
                  <a:cubicBezTo>
                    <a:pt x="393" y="369"/>
                    <a:pt x="405" y="310"/>
                    <a:pt x="476" y="310"/>
                  </a:cubicBezTo>
                  <a:close/>
                  <a:moveTo>
                    <a:pt x="464" y="0"/>
                  </a:moveTo>
                  <a:cubicBezTo>
                    <a:pt x="286" y="0"/>
                    <a:pt x="119" y="96"/>
                    <a:pt x="60" y="274"/>
                  </a:cubicBezTo>
                  <a:cubicBezTo>
                    <a:pt x="0" y="441"/>
                    <a:pt x="48" y="631"/>
                    <a:pt x="191" y="750"/>
                  </a:cubicBezTo>
                  <a:lnTo>
                    <a:pt x="631" y="1108"/>
                  </a:lnTo>
                  <a:cubicBezTo>
                    <a:pt x="845" y="1286"/>
                    <a:pt x="1119" y="1393"/>
                    <a:pt x="1381" y="1393"/>
                  </a:cubicBezTo>
                  <a:cubicBezTo>
                    <a:pt x="1655" y="1393"/>
                    <a:pt x="1941" y="1298"/>
                    <a:pt x="2143" y="1108"/>
                  </a:cubicBezTo>
                  <a:lnTo>
                    <a:pt x="2572" y="750"/>
                  </a:lnTo>
                  <a:cubicBezTo>
                    <a:pt x="2727" y="631"/>
                    <a:pt x="2774" y="453"/>
                    <a:pt x="2715" y="274"/>
                  </a:cubicBezTo>
                  <a:cubicBezTo>
                    <a:pt x="2655" y="107"/>
                    <a:pt x="2488" y="0"/>
                    <a:pt x="2310"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19" name="Google Shape;13644;p84">
              <a:extLst>
                <a:ext uri="{FF2B5EF4-FFF2-40B4-BE49-F238E27FC236}">
                  <a16:creationId xmlns:a16="http://schemas.microsoft.com/office/drawing/2014/main" id="{799F1FE1-92A8-C242-A0B7-2A9D11D39A91}"/>
                </a:ext>
              </a:extLst>
            </p:cNvPr>
            <p:cNvSpPr/>
            <p:nvPr/>
          </p:nvSpPr>
          <p:spPr>
            <a:xfrm>
              <a:off x="1956845" y="1500498"/>
              <a:ext cx="331520" cy="348032"/>
            </a:xfrm>
            <a:custGeom>
              <a:avLst/>
              <a:gdLst/>
              <a:ahLst/>
              <a:cxnLst/>
              <a:rect l="l" t="t" r="r" b="b"/>
              <a:pathLst>
                <a:path w="10360" h="10876" extrusionOk="0">
                  <a:moveTo>
                    <a:pt x="1205" y="326"/>
                  </a:moveTo>
                  <a:cubicBezTo>
                    <a:pt x="1252" y="326"/>
                    <a:pt x="1300" y="330"/>
                    <a:pt x="1346" y="339"/>
                  </a:cubicBezTo>
                  <a:cubicBezTo>
                    <a:pt x="1942" y="494"/>
                    <a:pt x="2525" y="791"/>
                    <a:pt x="3061" y="1232"/>
                  </a:cubicBezTo>
                  <a:cubicBezTo>
                    <a:pt x="2894" y="1315"/>
                    <a:pt x="2727" y="1387"/>
                    <a:pt x="2585" y="1458"/>
                  </a:cubicBezTo>
                  <a:cubicBezTo>
                    <a:pt x="2108" y="922"/>
                    <a:pt x="1489" y="565"/>
                    <a:pt x="1108" y="470"/>
                  </a:cubicBezTo>
                  <a:cubicBezTo>
                    <a:pt x="989" y="458"/>
                    <a:pt x="882" y="458"/>
                    <a:pt x="811" y="458"/>
                  </a:cubicBezTo>
                  <a:cubicBezTo>
                    <a:pt x="918" y="368"/>
                    <a:pt x="1060" y="326"/>
                    <a:pt x="1205" y="326"/>
                  </a:cubicBezTo>
                  <a:close/>
                  <a:moveTo>
                    <a:pt x="9179" y="326"/>
                  </a:moveTo>
                  <a:cubicBezTo>
                    <a:pt x="9324" y="326"/>
                    <a:pt x="9466" y="368"/>
                    <a:pt x="9574" y="458"/>
                  </a:cubicBezTo>
                  <a:lnTo>
                    <a:pt x="9585" y="482"/>
                  </a:lnTo>
                  <a:cubicBezTo>
                    <a:pt x="9548" y="471"/>
                    <a:pt x="9506" y="465"/>
                    <a:pt x="9459" y="465"/>
                  </a:cubicBezTo>
                  <a:cubicBezTo>
                    <a:pt x="9401" y="465"/>
                    <a:pt x="9336" y="474"/>
                    <a:pt x="9264" y="494"/>
                  </a:cubicBezTo>
                  <a:cubicBezTo>
                    <a:pt x="9085" y="541"/>
                    <a:pt x="8847" y="636"/>
                    <a:pt x="8609" y="779"/>
                  </a:cubicBezTo>
                  <a:cubicBezTo>
                    <a:pt x="8538" y="815"/>
                    <a:pt x="8502" y="922"/>
                    <a:pt x="8562" y="994"/>
                  </a:cubicBezTo>
                  <a:cubicBezTo>
                    <a:pt x="8591" y="1046"/>
                    <a:pt x="8644" y="1074"/>
                    <a:pt x="8697" y="1074"/>
                  </a:cubicBezTo>
                  <a:cubicBezTo>
                    <a:pt x="8729" y="1074"/>
                    <a:pt x="8761" y="1064"/>
                    <a:pt x="8788" y="1041"/>
                  </a:cubicBezTo>
                  <a:cubicBezTo>
                    <a:pt x="8990" y="922"/>
                    <a:pt x="9193" y="815"/>
                    <a:pt x="9335" y="791"/>
                  </a:cubicBezTo>
                  <a:cubicBezTo>
                    <a:pt x="9389" y="780"/>
                    <a:pt x="9439" y="774"/>
                    <a:pt x="9484" y="774"/>
                  </a:cubicBezTo>
                  <a:cubicBezTo>
                    <a:pt x="9580" y="774"/>
                    <a:pt x="9656" y="798"/>
                    <a:pt x="9705" y="839"/>
                  </a:cubicBezTo>
                  <a:cubicBezTo>
                    <a:pt x="9788" y="898"/>
                    <a:pt x="9800" y="994"/>
                    <a:pt x="9800" y="1053"/>
                  </a:cubicBezTo>
                  <a:cubicBezTo>
                    <a:pt x="9764" y="1577"/>
                    <a:pt x="9633" y="2244"/>
                    <a:pt x="9228" y="2756"/>
                  </a:cubicBezTo>
                  <a:cubicBezTo>
                    <a:pt x="9133" y="2601"/>
                    <a:pt x="9014" y="2446"/>
                    <a:pt x="8871" y="2303"/>
                  </a:cubicBezTo>
                  <a:cubicBezTo>
                    <a:pt x="8633" y="2041"/>
                    <a:pt x="8371" y="1815"/>
                    <a:pt x="8085" y="1625"/>
                  </a:cubicBezTo>
                  <a:cubicBezTo>
                    <a:pt x="8133" y="1565"/>
                    <a:pt x="8192" y="1518"/>
                    <a:pt x="8252" y="1458"/>
                  </a:cubicBezTo>
                  <a:cubicBezTo>
                    <a:pt x="8312" y="1398"/>
                    <a:pt x="8312" y="1291"/>
                    <a:pt x="8252" y="1232"/>
                  </a:cubicBezTo>
                  <a:cubicBezTo>
                    <a:pt x="8222" y="1202"/>
                    <a:pt x="8181" y="1187"/>
                    <a:pt x="8139" y="1187"/>
                  </a:cubicBezTo>
                  <a:cubicBezTo>
                    <a:pt x="8097" y="1187"/>
                    <a:pt x="8056" y="1202"/>
                    <a:pt x="8026" y="1232"/>
                  </a:cubicBezTo>
                  <a:lnTo>
                    <a:pt x="7800" y="1458"/>
                  </a:lnTo>
                  <a:cubicBezTo>
                    <a:pt x="7657" y="1375"/>
                    <a:pt x="7490" y="1291"/>
                    <a:pt x="7323" y="1232"/>
                  </a:cubicBezTo>
                  <a:cubicBezTo>
                    <a:pt x="7859" y="791"/>
                    <a:pt x="8442" y="494"/>
                    <a:pt x="9038" y="339"/>
                  </a:cubicBezTo>
                  <a:cubicBezTo>
                    <a:pt x="9084" y="330"/>
                    <a:pt x="9132" y="326"/>
                    <a:pt x="9179" y="326"/>
                  </a:cubicBezTo>
                  <a:close/>
                  <a:moveTo>
                    <a:pt x="902" y="792"/>
                  </a:moveTo>
                  <a:cubicBezTo>
                    <a:pt x="947" y="792"/>
                    <a:pt x="996" y="796"/>
                    <a:pt x="1049" y="803"/>
                  </a:cubicBezTo>
                  <a:cubicBezTo>
                    <a:pt x="1489" y="886"/>
                    <a:pt x="2013" y="1327"/>
                    <a:pt x="2299" y="1637"/>
                  </a:cubicBezTo>
                  <a:cubicBezTo>
                    <a:pt x="2013" y="1827"/>
                    <a:pt x="1751" y="2053"/>
                    <a:pt x="1513" y="2327"/>
                  </a:cubicBezTo>
                  <a:cubicBezTo>
                    <a:pt x="1370" y="2470"/>
                    <a:pt x="1251" y="2625"/>
                    <a:pt x="1156" y="2768"/>
                  </a:cubicBezTo>
                  <a:cubicBezTo>
                    <a:pt x="763" y="2244"/>
                    <a:pt x="632" y="1589"/>
                    <a:pt x="584" y="1077"/>
                  </a:cubicBezTo>
                  <a:cubicBezTo>
                    <a:pt x="584" y="994"/>
                    <a:pt x="596" y="910"/>
                    <a:pt x="680" y="851"/>
                  </a:cubicBezTo>
                  <a:cubicBezTo>
                    <a:pt x="728" y="810"/>
                    <a:pt x="805" y="792"/>
                    <a:pt x="902" y="792"/>
                  </a:cubicBezTo>
                  <a:close/>
                  <a:moveTo>
                    <a:pt x="5192" y="1160"/>
                  </a:moveTo>
                  <a:cubicBezTo>
                    <a:pt x="6668" y="1160"/>
                    <a:pt x="7811" y="1625"/>
                    <a:pt x="8633" y="2518"/>
                  </a:cubicBezTo>
                  <a:cubicBezTo>
                    <a:pt x="9478" y="3470"/>
                    <a:pt x="9812" y="4744"/>
                    <a:pt x="9931" y="5661"/>
                  </a:cubicBezTo>
                  <a:cubicBezTo>
                    <a:pt x="10002" y="6375"/>
                    <a:pt x="9990" y="6947"/>
                    <a:pt x="9978" y="7244"/>
                  </a:cubicBezTo>
                  <a:lnTo>
                    <a:pt x="9526" y="7078"/>
                  </a:lnTo>
                  <a:cubicBezTo>
                    <a:pt x="9513" y="7073"/>
                    <a:pt x="9497" y="7071"/>
                    <a:pt x="9479" y="7071"/>
                  </a:cubicBezTo>
                  <a:cubicBezTo>
                    <a:pt x="9448" y="7071"/>
                    <a:pt x="9413" y="7079"/>
                    <a:pt x="9383" y="7102"/>
                  </a:cubicBezTo>
                  <a:cubicBezTo>
                    <a:pt x="9335" y="7125"/>
                    <a:pt x="9312" y="7173"/>
                    <a:pt x="9312" y="7233"/>
                  </a:cubicBezTo>
                  <a:cubicBezTo>
                    <a:pt x="9312" y="7244"/>
                    <a:pt x="9276" y="8256"/>
                    <a:pt x="8871" y="9376"/>
                  </a:cubicBezTo>
                  <a:lnTo>
                    <a:pt x="8562" y="9007"/>
                  </a:lnTo>
                  <a:cubicBezTo>
                    <a:pt x="8538" y="8959"/>
                    <a:pt x="8478" y="8947"/>
                    <a:pt x="8431" y="8947"/>
                  </a:cubicBezTo>
                  <a:cubicBezTo>
                    <a:pt x="8371" y="8947"/>
                    <a:pt x="8323" y="8971"/>
                    <a:pt x="8312" y="9030"/>
                  </a:cubicBezTo>
                  <a:cubicBezTo>
                    <a:pt x="8061" y="9507"/>
                    <a:pt x="7645" y="9923"/>
                    <a:pt x="7430" y="10138"/>
                  </a:cubicBezTo>
                  <a:lnTo>
                    <a:pt x="7049" y="9614"/>
                  </a:lnTo>
                  <a:cubicBezTo>
                    <a:pt x="7466" y="9340"/>
                    <a:pt x="7740" y="8864"/>
                    <a:pt x="7740" y="8328"/>
                  </a:cubicBezTo>
                  <a:cubicBezTo>
                    <a:pt x="7740" y="8245"/>
                    <a:pt x="7669" y="8173"/>
                    <a:pt x="7585" y="8173"/>
                  </a:cubicBezTo>
                  <a:cubicBezTo>
                    <a:pt x="7490" y="8173"/>
                    <a:pt x="7419" y="8245"/>
                    <a:pt x="7419" y="8328"/>
                  </a:cubicBezTo>
                  <a:cubicBezTo>
                    <a:pt x="7419" y="9007"/>
                    <a:pt x="6883" y="9542"/>
                    <a:pt x="6228" y="9542"/>
                  </a:cubicBezTo>
                  <a:cubicBezTo>
                    <a:pt x="5954" y="9542"/>
                    <a:pt x="5704" y="9447"/>
                    <a:pt x="5478" y="9280"/>
                  </a:cubicBezTo>
                  <a:cubicBezTo>
                    <a:pt x="5389" y="9215"/>
                    <a:pt x="5284" y="9182"/>
                    <a:pt x="5183" y="9182"/>
                  </a:cubicBezTo>
                  <a:cubicBezTo>
                    <a:pt x="5082" y="9182"/>
                    <a:pt x="4984" y="9215"/>
                    <a:pt x="4906" y="9280"/>
                  </a:cubicBezTo>
                  <a:cubicBezTo>
                    <a:pt x="4692" y="9447"/>
                    <a:pt x="4442" y="9542"/>
                    <a:pt x="4156" y="9542"/>
                  </a:cubicBezTo>
                  <a:cubicBezTo>
                    <a:pt x="3501" y="9542"/>
                    <a:pt x="2966" y="9007"/>
                    <a:pt x="2966" y="8328"/>
                  </a:cubicBezTo>
                  <a:cubicBezTo>
                    <a:pt x="2966" y="8245"/>
                    <a:pt x="2894" y="8173"/>
                    <a:pt x="2799" y="8173"/>
                  </a:cubicBezTo>
                  <a:cubicBezTo>
                    <a:pt x="2716" y="8173"/>
                    <a:pt x="2632" y="8245"/>
                    <a:pt x="2632" y="8328"/>
                  </a:cubicBezTo>
                  <a:cubicBezTo>
                    <a:pt x="2632" y="8864"/>
                    <a:pt x="2918" y="9340"/>
                    <a:pt x="3335" y="9614"/>
                  </a:cubicBezTo>
                  <a:lnTo>
                    <a:pt x="2954" y="10138"/>
                  </a:lnTo>
                  <a:cubicBezTo>
                    <a:pt x="2739" y="9935"/>
                    <a:pt x="2323" y="9507"/>
                    <a:pt x="2073" y="9030"/>
                  </a:cubicBezTo>
                  <a:cubicBezTo>
                    <a:pt x="2037" y="8983"/>
                    <a:pt x="2001" y="8959"/>
                    <a:pt x="1954" y="8947"/>
                  </a:cubicBezTo>
                  <a:cubicBezTo>
                    <a:pt x="1894" y="8947"/>
                    <a:pt x="1846" y="8959"/>
                    <a:pt x="1823" y="9007"/>
                  </a:cubicBezTo>
                  <a:lnTo>
                    <a:pt x="1501" y="9376"/>
                  </a:lnTo>
                  <a:cubicBezTo>
                    <a:pt x="1108" y="8256"/>
                    <a:pt x="1073" y="7233"/>
                    <a:pt x="1073" y="7233"/>
                  </a:cubicBezTo>
                  <a:cubicBezTo>
                    <a:pt x="1073" y="7185"/>
                    <a:pt x="1049" y="7125"/>
                    <a:pt x="1001" y="7102"/>
                  </a:cubicBezTo>
                  <a:cubicBezTo>
                    <a:pt x="971" y="7079"/>
                    <a:pt x="941" y="7071"/>
                    <a:pt x="907" y="7071"/>
                  </a:cubicBezTo>
                  <a:cubicBezTo>
                    <a:pt x="888" y="7071"/>
                    <a:pt x="868" y="7073"/>
                    <a:pt x="846" y="7078"/>
                  </a:cubicBezTo>
                  <a:lnTo>
                    <a:pt x="406" y="7244"/>
                  </a:lnTo>
                  <a:cubicBezTo>
                    <a:pt x="394" y="6947"/>
                    <a:pt x="370" y="6375"/>
                    <a:pt x="465" y="5673"/>
                  </a:cubicBezTo>
                  <a:cubicBezTo>
                    <a:pt x="584" y="4756"/>
                    <a:pt x="894" y="3470"/>
                    <a:pt x="1763" y="2518"/>
                  </a:cubicBezTo>
                  <a:cubicBezTo>
                    <a:pt x="2561" y="1625"/>
                    <a:pt x="3728" y="1160"/>
                    <a:pt x="5192" y="1160"/>
                  </a:cubicBezTo>
                  <a:close/>
                  <a:moveTo>
                    <a:pt x="5192" y="9492"/>
                  </a:moveTo>
                  <a:cubicBezTo>
                    <a:pt x="5225" y="9492"/>
                    <a:pt x="5258" y="9501"/>
                    <a:pt x="5287" y="9518"/>
                  </a:cubicBezTo>
                  <a:cubicBezTo>
                    <a:pt x="5561" y="9745"/>
                    <a:pt x="5883" y="9852"/>
                    <a:pt x="6228" y="9852"/>
                  </a:cubicBezTo>
                  <a:cubicBezTo>
                    <a:pt x="6371" y="9852"/>
                    <a:pt x="6526" y="9840"/>
                    <a:pt x="6657" y="9792"/>
                  </a:cubicBezTo>
                  <a:lnTo>
                    <a:pt x="6657" y="9792"/>
                  </a:lnTo>
                  <a:cubicBezTo>
                    <a:pt x="6466" y="10245"/>
                    <a:pt x="6037" y="10554"/>
                    <a:pt x="5525" y="10554"/>
                  </a:cubicBezTo>
                  <a:lnTo>
                    <a:pt x="4847" y="10554"/>
                  </a:lnTo>
                  <a:cubicBezTo>
                    <a:pt x="4335" y="10554"/>
                    <a:pt x="3906" y="10233"/>
                    <a:pt x="3728" y="9792"/>
                  </a:cubicBezTo>
                  <a:lnTo>
                    <a:pt x="3728" y="9792"/>
                  </a:lnTo>
                  <a:cubicBezTo>
                    <a:pt x="3859" y="9840"/>
                    <a:pt x="4013" y="9852"/>
                    <a:pt x="4156" y="9852"/>
                  </a:cubicBezTo>
                  <a:cubicBezTo>
                    <a:pt x="4502" y="9852"/>
                    <a:pt x="4823" y="9733"/>
                    <a:pt x="5097" y="9518"/>
                  </a:cubicBezTo>
                  <a:cubicBezTo>
                    <a:pt x="5127" y="9501"/>
                    <a:pt x="5159" y="9492"/>
                    <a:pt x="5192" y="9492"/>
                  </a:cubicBezTo>
                  <a:close/>
                  <a:moveTo>
                    <a:pt x="9185" y="0"/>
                  </a:moveTo>
                  <a:cubicBezTo>
                    <a:pt x="9105" y="0"/>
                    <a:pt x="9024" y="10"/>
                    <a:pt x="8943" y="29"/>
                  </a:cubicBezTo>
                  <a:cubicBezTo>
                    <a:pt x="8252" y="208"/>
                    <a:pt x="7597" y="565"/>
                    <a:pt x="6966" y="1101"/>
                  </a:cubicBezTo>
                  <a:cubicBezTo>
                    <a:pt x="6430" y="934"/>
                    <a:pt x="5835" y="851"/>
                    <a:pt x="5180" y="851"/>
                  </a:cubicBezTo>
                  <a:cubicBezTo>
                    <a:pt x="4525" y="851"/>
                    <a:pt x="3930" y="934"/>
                    <a:pt x="3394" y="1101"/>
                  </a:cubicBezTo>
                  <a:cubicBezTo>
                    <a:pt x="2775" y="565"/>
                    <a:pt x="2096" y="196"/>
                    <a:pt x="1418" y="29"/>
                  </a:cubicBezTo>
                  <a:cubicBezTo>
                    <a:pt x="1344" y="11"/>
                    <a:pt x="1269" y="2"/>
                    <a:pt x="1195" y="2"/>
                  </a:cubicBezTo>
                  <a:cubicBezTo>
                    <a:pt x="982" y="2"/>
                    <a:pt x="773" y="75"/>
                    <a:pt x="596" y="208"/>
                  </a:cubicBezTo>
                  <a:cubicBezTo>
                    <a:pt x="370" y="386"/>
                    <a:pt x="239" y="672"/>
                    <a:pt x="251" y="946"/>
                  </a:cubicBezTo>
                  <a:cubicBezTo>
                    <a:pt x="287" y="1565"/>
                    <a:pt x="418" y="2410"/>
                    <a:pt x="965" y="3030"/>
                  </a:cubicBezTo>
                  <a:cubicBezTo>
                    <a:pt x="453" y="3911"/>
                    <a:pt x="227" y="4899"/>
                    <a:pt x="132" y="5637"/>
                  </a:cubicBezTo>
                  <a:cubicBezTo>
                    <a:pt x="1" y="6661"/>
                    <a:pt x="96" y="7459"/>
                    <a:pt x="96" y="7483"/>
                  </a:cubicBezTo>
                  <a:cubicBezTo>
                    <a:pt x="96" y="7530"/>
                    <a:pt x="120" y="7578"/>
                    <a:pt x="168" y="7602"/>
                  </a:cubicBezTo>
                  <a:cubicBezTo>
                    <a:pt x="198" y="7624"/>
                    <a:pt x="223" y="7633"/>
                    <a:pt x="250" y="7633"/>
                  </a:cubicBezTo>
                  <a:cubicBezTo>
                    <a:pt x="265" y="7633"/>
                    <a:pt x="281" y="7630"/>
                    <a:pt x="299" y="7625"/>
                  </a:cubicBezTo>
                  <a:lnTo>
                    <a:pt x="751" y="7459"/>
                  </a:lnTo>
                  <a:cubicBezTo>
                    <a:pt x="775" y="7852"/>
                    <a:pt x="894" y="8780"/>
                    <a:pt x="1299" y="9745"/>
                  </a:cubicBezTo>
                  <a:cubicBezTo>
                    <a:pt x="1311" y="9792"/>
                    <a:pt x="1370" y="9840"/>
                    <a:pt x="1418" y="9852"/>
                  </a:cubicBezTo>
                  <a:cubicBezTo>
                    <a:pt x="1428" y="9854"/>
                    <a:pt x="1438" y="9855"/>
                    <a:pt x="1447" y="9855"/>
                  </a:cubicBezTo>
                  <a:cubicBezTo>
                    <a:pt x="1493" y="9855"/>
                    <a:pt x="1531" y="9832"/>
                    <a:pt x="1561" y="9792"/>
                  </a:cubicBezTo>
                  <a:lnTo>
                    <a:pt x="1906" y="9388"/>
                  </a:lnTo>
                  <a:cubicBezTo>
                    <a:pt x="2299" y="10007"/>
                    <a:pt x="2847" y="10471"/>
                    <a:pt x="2870" y="10495"/>
                  </a:cubicBezTo>
                  <a:cubicBezTo>
                    <a:pt x="2896" y="10512"/>
                    <a:pt x="2929" y="10523"/>
                    <a:pt x="2959" y="10523"/>
                  </a:cubicBezTo>
                  <a:cubicBezTo>
                    <a:pt x="2969" y="10523"/>
                    <a:pt x="2980" y="10522"/>
                    <a:pt x="2989" y="10519"/>
                  </a:cubicBezTo>
                  <a:cubicBezTo>
                    <a:pt x="3037" y="10519"/>
                    <a:pt x="3085" y="10495"/>
                    <a:pt x="3097" y="10459"/>
                  </a:cubicBezTo>
                  <a:lnTo>
                    <a:pt x="3454" y="9983"/>
                  </a:lnTo>
                  <a:cubicBezTo>
                    <a:pt x="3549" y="10173"/>
                    <a:pt x="3680" y="10352"/>
                    <a:pt x="3847" y="10507"/>
                  </a:cubicBezTo>
                  <a:cubicBezTo>
                    <a:pt x="4109" y="10745"/>
                    <a:pt x="4466" y="10876"/>
                    <a:pt x="4823" y="10876"/>
                  </a:cubicBezTo>
                  <a:lnTo>
                    <a:pt x="5514" y="10876"/>
                  </a:lnTo>
                  <a:cubicBezTo>
                    <a:pt x="6121" y="10876"/>
                    <a:pt x="6657" y="10519"/>
                    <a:pt x="6895" y="9983"/>
                  </a:cubicBezTo>
                  <a:lnTo>
                    <a:pt x="7252" y="10459"/>
                  </a:lnTo>
                  <a:cubicBezTo>
                    <a:pt x="7276" y="10495"/>
                    <a:pt x="7311" y="10519"/>
                    <a:pt x="7359" y="10519"/>
                  </a:cubicBezTo>
                  <a:lnTo>
                    <a:pt x="7371" y="10519"/>
                  </a:lnTo>
                  <a:cubicBezTo>
                    <a:pt x="7419" y="10519"/>
                    <a:pt x="7442" y="10507"/>
                    <a:pt x="7478" y="10471"/>
                  </a:cubicBezTo>
                  <a:cubicBezTo>
                    <a:pt x="7502" y="10459"/>
                    <a:pt x="8050" y="9983"/>
                    <a:pt x="8442" y="9376"/>
                  </a:cubicBezTo>
                  <a:lnTo>
                    <a:pt x="8788" y="9780"/>
                  </a:lnTo>
                  <a:cubicBezTo>
                    <a:pt x="8812" y="9816"/>
                    <a:pt x="8871" y="9840"/>
                    <a:pt x="8931" y="9840"/>
                  </a:cubicBezTo>
                  <a:cubicBezTo>
                    <a:pt x="8990" y="9816"/>
                    <a:pt x="9038" y="9792"/>
                    <a:pt x="9050" y="9733"/>
                  </a:cubicBezTo>
                  <a:cubicBezTo>
                    <a:pt x="9443" y="8780"/>
                    <a:pt x="9562" y="7852"/>
                    <a:pt x="9597" y="7435"/>
                  </a:cubicBezTo>
                  <a:lnTo>
                    <a:pt x="10050" y="7602"/>
                  </a:lnTo>
                  <a:cubicBezTo>
                    <a:pt x="10071" y="7612"/>
                    <a:pt x="10095" y="7618"/>
                    <a:pt x="10117" y="7618"/>
                  </a:cubicBezTo>
                  <a:cubicBezTo>
                    <a:pt x="10144" y="7618"/>
                    <a:pt x="10168" y="7609"/>
                    <a:pt x="10181" y="7590"/>
                  </a:cubicBezTo>
                  <a:cubicBezTo>
                    <a:pt x="10228" y="7554"/>
                    <a:pt x="10252" y="7518"/>
                    <a:pt x="10252" y="7471"/>
                  </a:cubicBezTo>
                  <a:cubicBezTo>
                    <a:pt x="10276" y="7459"/>
                    <a:pt x="10359" y="6673"/>
                    <a:pt x="10228" y="5637"/>
                  </a:cubicBezTo>
                  <a:cubicBezTo>
                    <a:pt x="10133" y="4899"/>
                    <a:pt x="9919" y="3911"/>
                    <a:pt x="9395" y="3030"/>
                  </a:cubicBezTo>
                  <a:cubicBezTo>
                    <a:pt x="9943" y="2410"/>
                    <a:pt x="10097" y="1565"/>
                    <a:pt x="10109" y="946"/>
                  </a:cubicBezTo>
                  <a:cubicBezTo>
                    <a:pt x="10121" y="648"/>
                    <a:pt x="9990" y="386"/>
                    <a:pt x="9764" y="208"/>
                  </a:cubicBezTo>
                  <a:cubicBezTo>
                    <a:pt x="9600" y="69"/>
                    <a:pt x="9397" y="0"/>
                    <a:pt x="9185"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0" name="Google Shape;13645;p84">
              <a:extLst>
                <a:ext uri="{FF2B5EF4-FFF2-40B4-BE49-F238E27FC236}">
                  <a16:creationId xmlns:a16="http://schemas.microsoft.com/office/drawing/2014/main" id="{51B4C18A-5624-2447-9162-380366FC4AB5}"/>
                </a:ext>
              </a:extLst>
            </p:cNvPr>
            <p:cNvSpPr/>
            <p:nvPr/>
          </p:nvSpPr>
          <p:spPr>
            <a:xfrm>
              <a:off x="2030765" y="1652690"/>
              <a:ext cx="48800" cy="59840"/>
            </a:xfrm>
            <a:custGeom>
              <a:avLst/>
              <a:gdLst/>
              <a:ahLst/>
              <a:cxnLst/>
              <a:rect l="l" t="t" r="r" b="b"/>
              <a:pathLst>
                <a:path w="1525" h="1870" extrusionOk="0">
                  <a:moveTo>
                    <a:pt x="763" y="0"/>
                  </a:moveTo>
                  <a:cubicBezTo>
                    <a:pt x="346" y="0"/>
                    <a:pt x="1" y="345"/>
                    <a:pt x="1" y="762"/>
                  </a:cubicBezTo>
                  <a:lnTo>
                    <a:pt x="1" y="1107"/>
                  </a:lnTo>
                  <a:cubicBezTo>
                    <a:pt x="1" y="1524"/>
                    <a:pt x="346" y="1869"/>
                    <a:pt x="763" y="1869"/>
                  </a:cubicBezTo>
                  <a:cubicBezTo>
                    <a:pt x="1179" y="1869"/>
                    <a:pt x="1525" y="1524"/>
                    <a:pt x="1525" y="1107"/>
                  </a:cubicBezTo>
                  <a:lnTo>
                    <a:pt x="1525" y="762"/>
                  </a:lnTo>
                  <a:cubicBezTo>
                    <a:pt x="1501" y="643"/>
                    <a:pt x="1477" y="548"/>
                    <a:pt x="1430" y="441"/>
                  </a:cubicBezTo>
                  <a:cubicBezTo>
                    <a:pt x="1394" y="379"/>
                    <a:pt x="1340" y="343"/>
                    <a:pt x="1285" y="343"/>
                  </a:cubicBezTo>
                  <a:cubicBezTo>
                    <a:pt x="1265" y="343"/>
                    <a:pt x="1246" y="348"/>
                    <a:pt x="1227" y="357"/>
                  </a:cubicBezTo>
                  <a:cubicBezTo>
                    <a:pt x="1144" y="405"/>
                    <a:pt x="1108" y="500"/>
                    <a:pt x="1144" y="572"/>
                  </a:cubicBezTo>
                  <a:cubicBezTo>
                    <a:pt x="1179" y="631"/>
                    <a:pt x="1191" y="691"/>
                    <a:pt x="1191" y="762"/>
                  </a:cubicBezTo>
                  <a:lnTo>
                    <a:pt x="1191" y="1107"/>
                  </a:lnTo>
                  <a:cubicBezTo>
                    <a:pt x="1191" y="1345"/>
                    <a:pt x="1001" y="1536"/>
                    <a:pt x="763" y="1536"/>
                  </a:cubicBezTo>
                  <a:cubicBezTo>
                    <a:pt x="525" y="1536"/>
                    <a:pt x="334" y="1345"/>
                    <a:pt x="334" y="1107"/>
                  </a:cubicBezTo>
                  <a:lnTo>
                    <a:pt x="334" y="762"/>
                  </a:lnTo>
                  <a:cubicBezTo>
                    <a:pt x="334" y="524"/>
                    <a:pt x="525" y="333"/>
                    <a:pt x="763" y="333"/>
                  </a:cubicBezTo>
                  <a:cubicBezTo>
                    <a:pt x="846" y="333"/>
                    <a:pt x="929" y="262"/>
                    <a:pt x="929" y="167"/>
                  </a:cubicBezTo>
                  <a:cubicBezTo>
                    <a:pt x="929" y="83"/>
                    <a:pt x="846" y="0"/>
                    <a:pt x="763"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1" name="Google Shape;13646;p84">
              <a:extLst>
                <a:ext uri="{FF2B5EF4-FFF2-40B4-BE49-F238E27FC236}">
                  <a16:creationId xmlns:a16="http://schemas.microsoft.com/office/drawing/2014/main" id="{53C526D1-6759-7A42-B8F2-995B891B98A4}"/>
                </a:ext>
              </a:extLst>
            </p:cNvPr>
            <p:cNvSpPr/>
            <p:nvPr/>
          </p:nvSpPr>
          <p:spPr>
            <a:xfrm>
              <a:off x="2167181" y="1652690"/>
              <a:ext cx="48416" cy="59840"/>
            </a:xfrm>
            <a:custGeom>
              <a:avLst/>
              <a:gdLst/>
              <a:ahLst/>
              <a:cxnLst/>
              <a:rect l="l" t="t" r="r" b="b"/>
              <a:pathLst>
                <a:path w="1513" h="1870" extrusionOk="0">
                  <a:moveTo>
                    <a:pt x="750" y="0"/>
                  </a:moveTo>
                  <a:cubicBezTo>
                    <a:pt x="334" y="0"/>
                    <a:pt x="0" y="345"/>
                    <a:pt x="0" y="762"/>
                  </a:cubicBezTo>
                  <a:lnTo>
                    <a:pt x="0" y="1107"/>
                  </a:lnTo>
                  <a:cubicBezTo>
                    <a:pt x="0" y="1524"/>
                    <a:pt x="334" y="1869"/>
                    <a:pt x="750" y="1869"/>
                  </a:cubicBezTo>
                  <a:cubicBezTo>
                    <a:pt x="1167" y="1869"/>
                    <a:pt x="1512" y="1524"/>
                    <a:pt x="1512" y="1107"/>
                  </a:cubicBezTo>
                  <a:lnTo>
                    <a:pt x="1512" y="762"/>
                  </a:lnTo>
                  <a:cubicBezTo>
                    <a:pt x="1500" y="643"/>
                    <a:pt x="1465" y="548"/>
                    <a:pt x="1429" y="441"/>
                  </a:cubicBezTo>
                  <a:cubicBezTo>
                    <a:pt x="1394" y="379"/>
                    <a:pt x="1333" y="343"/>
                    <a:pt x="1274" y="343"/>
                  </a:cubicBezTo>
                  <a:cubicBezTo>
                    <a:pt x="1254" y="343"/>
                    <a:pt x="1233" y="348"/>
                    <a:pt x="1215" y="357"/>
                  </a:cubicBezTo>
                  <a:cubicBezTo>
                    <a:pt x="1143" y="405"/>
                    <a:pt x="1096" y="500"/>
                    <a:pt x="1143" y="572"/>
                  </a:cubicBezTo>
                  <a:cubicBezTo>
                    <a:pt x="1167" y="631"/>
                    <a:pt x="1191" y="691"/>
                    <a:pt x="1191" y="762"/>
                  </a:cubicBezTo>
                  <a:lnTo>
                    <a:pt x="1191" y="1107"/>
                  </a:lnTo>
                  <a:cubicBezTo>
                    <a:pt x="1191" y="1345"/>
                    <a:pt x="988" y="1536"/>
                    <a:pt x="750" y="1536"/>
                  </a:cubicBezTo>
                  <a:cubicBezTo>
                    <a:pt x="512" y="1536"/>
                    <a:pt x="322" y="1345"/>
                    <a:pt x="322" y="1107"/>
                  </a:cubicBezTo>
                  <a:lnTo>
                    <a:pt x="322" y="762"/>
                  </a:lnTo>
                  <a:cubicBezTo>
                    <a:pt x="322" y="524"/>
                    <a:pt x="512" y="333"/>
                    <a:pt x="750" y="333"/>
                  </a:cubicBezTo>
                  <a:cubicBezTo>
                    <a:pt x="846" y="333"/>
                    <a:pt x="917" y="262"/>
                    <a:pt x="917" y="167"/>
                  </a:cubicBezTo>
                  <a:cubicBezTo>
                    <a:pt x="917" y="83"/>
                    <a:pt x="846" y="0"/>
                    <a:pt x="750"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2" name="Google Shape;13647;p84">
              <a:extLst>
                <a:ext uri="{FF2B5EF4-FFF2-40B4-BE49-F238E27FC236}">
                  <a16:creationId xmlns:a16="http://schemas.microsoft.com/office/drawing/2014/main" id="{42930C52-89A9-F244-99AA-F4DC0754A8AB}"/>
                </a:ext>
              </a:extLst>
            </p:cNvPr>
            <p:cNvSpPr/>
            <p:nvPr/>
          </p:nvSpPr>
          <p:spPr>
            <a:xfrm>
              <a:off x="2020877" y="1729234"/>
              <a:ext cx="20608" cy="15680"/>
            </a:xfrm>
            <a:custGeom>
              <a:avLst/>
              <a:gdLst/>
              <a:ahLst/>
              <a:cxnLst/>
              <a:rect l="l" t="t" r="r" b="b"/>
              <a:pathLst>
                <a:path w="644" h="490" extrusionOk="0">
                  <a:moveTo>
                    <a:pt x="178" y="0"/>
                  </a:moveTo>
                  <a:cubicBezTo>
                    <a:pt x="124" y="0"/>
                    <a:pt x="71" y="26"/>
                    <a:pt x="48" y="73"/>
                  </a:cubicBezTo>
                  <a:cubicBezTo>
                    <a:pt x="0" y="144"/>
                    <a:pt x="12" y="251"/>
                    <a:pt x="84" y="299"/>
                  </a:cubicBezTo>
                  <a:cubicBezTo>
                    <a:pt x="191" y="346"/>
                    <a:pt x="298" y="430"/>
                    <a:pt x="405" y="477"/>
                  </a:cubicBezTo>
                  <a:cubicBezTo>
                    <a:pt x="429" y="489"/>
                    <a:pt x="441" y="489"/>
                    <a:pt x="476" y="489"/>
                  </a:cubicBezTo>
                  <a:cubicBezTo>
                    <a:pt x="536" y="489"/>
                    <a:pt x="596" y="454"/>
                    <a:pt x="619" y="394"/>
                  </a:cubicBezTo>
                  <a:cubicBezTo>
                    <a:pt x="643" y="323"/>
                    <a:pt x="607" y="215"/>
                    <a:pt x="536" y="192"/>
                  </a:cubicBezTo>
                  <a:cubicBezTo>
                    <a:pt x="441" y="144"/>
                    <a:pt x="357" y="85"/>
                    <a:pt x="262" y="25"/>
                  </a:cubicBezTo>
                  <a:cubicBezTo>
                    <a:pt x="237" y="8"/>
                    <a:pt x="207" y="0"/>
                    <a:pt x="178"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3" name="Google Shape;13648;p84">
              <a:extLst>
                <a:ext uri="{FF2B5EF4-FFF2-40B4-BE49-F238E27FC236}">
                  <a16:creationId xmlns:a16="http://schemas.microsoft.com/office/drawing/2014/main" id="{C2C744AA-C6BA-A34B-AAF4-671E0F90CD6D}"/>
                </a:ext>
              </a:extLst>
            </p:cNvPr>
            <p:cNvSpPr/>
            <p:nvPr/>
          </p:nvSpPr>
          <p:spPr>
            <a:xfrm>
              <a:off x="1986189" y="1685426"/>
              <a:ext cx="27840" cy="38144"/>
            </a:xfrm>
            <a:custGeom>
              <a:avLst/>
              <a:gdLst/>
              <a:ahLst/>
              <a:cxnLst/>
              <a:rect l="l" t="t" r="r" b="b"/>
              <a:pathLst>
                <a:path w="870" h="1192" extrusionOk="0">
                  <a:moveTo>
                    <a:pt x="189" y="1"/>
                  </a:moveTo>
                  <a:cubicBezTo>
                    <a:pt x="170" y="1"/>
                    <a:pt x="150" y="5"/>
                    <a:pt x="132" y="13"/>
                  </a:cubicBezTo>
                  <a:cubicBezTo>
                    <a:pt x="36" y="37"/>
                    <a:pt x="1" y="132"/>
                    <a:pt x="25" y="215"/>
                  </a:cubicBezTo>
                  <a:cubicBezTo>
                    <a:pt x="25" y="239"/>
                    <a:pt x="179" y="680"/>
                    <a:pt x="560" y="1132"/>
                  </a:cubicBezTo>
                  <a:cubicBezTo>
                    <a:pt x="596" y="1156"/>
                    <a:pt x="632" y="1192"/>
                    <a:pt x="679" y="1192"/>
                  </a:cubicBezTo>
                  <a:cubicBezTo>
                    <a:pt x="715" y="1192"/>
                    <a:pt x="751" y="1168"/>
                    <a:pt x="787" y="1144"/>
                  </a:cubicBezTo>
                  <a:cubicBezTo>
                    <a:pt x="870" y="1084"/>
                    <a:pt x="870" y="977"/>
                    <a:pt x="810" y="918"/>
                  </a:cubicBezTo>
                  <a:cubicBezTo>
                    <a:pt x="477" y="513"/>
                    <a:pt x="334" y="120"/>
                    <a:pt x="334" y="120"/>
                  </a:cubicBezTo>
                  <a:cubicBezTo>
                    <a:pt x="316" y="46"/>
                    <a:pt x="254" y="1"/>
                    <a:pt x="189" y="1"/>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4" name="Google Shape;13649;p84">
              <a:extLst>
                <a:ext uri="{FF2B5EF4-FFF2-40B4-BE49-F238E27FC236}">
                  <a16:creationId xmlns:a16="http://schemas.microsoft.com/office/drawing/2014/main" id="{05B5EB8A-D8D8-0142-89A8-91770A8C6C93}"/>
                </a:ext>
              </a:extLst>
            </p:cNvPr>
            <p:cNvSpPr/>
            <p:nvPr/>
          </p:nvSpPr>
          <p:spPr>
            <a:xfrm>
              <a:off x="2198797" y="1729234"/>
              <a:ext cx="20608" cy="15680"/>
            </a:xfrm>
            <a:custGeom>
              <a:avLst/>
              <a:gdLst/>
              <a:ahLst/>
              <a:cxnLst/>
              <a:rect l="l" t="t" r="r" b="b"/>
              <a:pathLst>
                <a:path w="644" h="490" extrusionOk="0">
                  <a:moveTo>
                    <a:pt x="466" y="0"/>
                  </a:moveTo>
                  <a:cubicBezTo>
                    <a:pt x="437" y="0"/>
                    <a:pt x="407" y="8"/>
                    <a:pt x="381" y="25"/>
                  </a:cubicBezTo>
                  <a:cubicBezTo>
                    <a:pt x="286" y="85"/>
                    <a:pt x="203" y="144"/>
                    <a:pt x="108" y="192"/>
                  </a:cubicBezTo>
                  <a:cubicBezTo>
                    <a:pt x="36" y="239"/>
                    <a:pt x="0" y="323"/>
                    <a:pt x="36" y="394"/>
                  </a:cubicBezTo>
                  <a:cubicBezTo>
                    <a:pt x="60" y="454"/>
                    <a:pt x="119" y="489"/>
                    <a:pt x="179" y="489"/>
                  </a:cubicBezTo>
                  <a:cubicBezTo>
                    <a:pt x="215" y="489"/>
                    <a:pt x="227" y="489"/>
                    <a:pt x="262" y="477"/>
                  </a:cubicBezTo>
                  <a:lnTo>
                    <a:pt x="572" y="299"/>
                  </a:lnTo>
                  <a:cubicBezTo>
                    <a:pt x="631" y="239"/>
                    <a:pt x="643" y="144"/>
                    <a:pt x="596" y="73"/>
                  </a:cubicBezTo>
                  <a:cubicBezTo>
                    <a:pt x="573" y="26"/>
                    <a:pt x="520" y="0"/>
                    <a:pt x="466"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5" name="Google Shape;13650;p84">
              <a:extLst>
                <a:ext uri="{FF2B5EF4-FFF2-40B4-BE49-F238E27FC236}">
                  <a16:creationId xmlns:a16="http://schemas.microsoft.com/office/drawing/2014/main" id="{3155D2FE-BC95-2042-B6EF-885F7CD4874B}"/>
                </a:ext>
              </a:extLst>
            </p:cNvPr>
            <p:cNvSpPr/>
            <p:nvPr/>
          </p:nvSpPr>
          <p:spPr>
            <a:xfrm>
              <a:off x="2225453" y="1685426"/>
              <a:ext cx="28224" cy="37760"/>
            </a:xfrm>
            <a:custGeom>
              <a:avLst/>
              <a:gdLst/>
              <a:ahLst/>
              <a:cxnLst/>
              <a:rect l="l" t="t" r="r" b="b"/>
              <a:pathLst>
                <a:path w="882" h="1180" extrusionOk="0">
                  <a:moveTo>
                    <a:pt x="688" y="1"/>
                  </a:moveTo>
                  <a:cubicBezTo>
                    <a:pt x="620" y="1"/>
                    <a:pt x="564" y="44"/>
                    <a:pt x="537" y="108"/>
                  </a:cubicBezTo>
                  <a:cubicBezTo>
                    <a:pt x="537" y="108"/>
                    <a:pt x="406" y="513"/>
                    <a:pt x="60" y="918"/>
                  </a:cubicBezTo>
                  <a:cubicBezTo>
                    <a:pt x="1" y="989"/>
                    <a:pt x="25" y="1084"/>
                    <a:pt x="84" y="1144"/>
                  </a:cubicBezTo>
                  <a:cubicBezTo>
                    <a:pt x="108" y="1168"/>
                    <a:pt x="144" y="1180"/>
                    <a:pt x="179" y="1180"/>
                  </a:cubicBezTo>
                  <a:cubicBezTo>
                    <a:pt x="227" y="1180"/>
                    <a:pt x="275" y="1168"/>
                    <a:pt x="299" y="1120"/>
                  </a:cubicBezTo>
                  <a:cubicBezTo>
                    <a:pt x="691" y="668"/>
                    <a:pt x="834" y="227"/>
                    <a:pt x="834" y="215"/>
                  </a:cubicBezTo>
                  <a:cubicBezTo>
                    <a:pt x="882" y="132"/>
                    <a:pt x="834" y="37"/>
                    <a:pt x="751" y="13"/>
                  </a:cubicBezTo>
                  <a:cubicBezTo>
                    <a:pt x="729" y="5"/>
                    <a:pt x="708" y="1"/>
                    <a:pt x="688" y="1"/>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6" name="Google Shape;13651;p84">
              <a:extLst>
                <a:ext uri="{FF2B5EF4-FFF2-40B4-BE49-F238E27FC236}">
                  <a16:creationId xmlns:a16="http://schemas.microsoft.com/office/drawing/2014/main" id="{F1FF0955-E1F7-8C4E-95BE-5B469B39E589}"/>
                </a:ext>
              </a:extLst>
            </p:cNvPr>
            <p:cNvSpPr/>
            <p:nvPr/>
          </p:nvSpPr>
          <p:spPr>
            <a:xfrm>
              <a:off x="2046381" y="1573906"/>
              <a:ext cx="22528" cy="16320"/>
            </a:xfrm>
            <a:custGeom>
              <a:avLst/>
              <a:gdLst/>
              <a:ahLst/>
              <a:cxnLst/>
              <a:rect l="l" t="t" r="r" b="b"/>
              <a:pathLst>
                <a:path w="704" h="510" extrusionOk="0">
                  <a:moveTo>
                    <a:pt x="508" y="1"/>
                  </a:moveTo>
                  <a:cubicBezTo>
                    <a:pt x="489" y="1"/>
                    <a:pt x="471" y="4"/>
                    <a:pt x="453" y="9"/>
                  </a:cubicBezTo>
                  <a:cubicBezTo>
                    <a:pt x="334" y="69"/>
                    <a:pt x="215" y="140"/>
                    <a:pt x="96" y="212"/>
                  </a:cubicBezTo>
                  <a:cubicBezTo>
                    <a:pt x="25" y="247"/>
                    <a:pt x="1" y="355"/>
                    <a:pt x="49" y="426"/>
                  </a:cubicBezTo>
                  <a:cubicBezTo>
                    <a:pt x="84" y="474"/>
                    <a:pt x="120" y="509"/>
                    <a:pt x="180" y="509"/>
                  </a:cubicBezTo>
                  <a:cubicBezTo>
                    <a:pt x="215" y="509"/>
                    <a:pt x="239" y="486"/>
                    <a:pt x="275" y="474"/>
                  </a:cubicBezTo>
                  <a:cubicBezTo>
                    <a:pt x="382" y="414"/>
                    <a:pt x="477" y="343"/>
                    <a:pt x="596" y="295"/>
                  </a:cubicBezTo>
                  <a:cubicBezTo>
                    <a:pt x="656" y="271"/>
                    <a:pt x="703" y="176"/>
                    <a:pt x="656" y="93"/>
                  </a:cubicBezTo>
                  <a:cubicBezTo>
                    <a:pt x="629" y="30"/>
                    <a:pt x="568" y="1"/>
                    <a:pt x="508" y="1"/>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7" name="Google Shape;13652;p84">
              <a:extLst>
                <a:ext uri="{FF2B5EF4-FFF2-40B4-BE49-F238E27FC236}">
                  <a16:creationId xmlns:a16="http://schemas.microsoft.com/office/drawing/2014/main" id="{DEF852B7-91A0-EC48-AF0F-5EE91BCE4671}"/>
                </a:ext>
              </a:extLst>
            </p:cNvPr>
            <p:cNvSpPr/>
            <p:nvPr/>
          </p:nvSpPr>
          <p:spPr>
            <a:xfrm>
              <a:off x="2078765" y="1587538"/>
              <a:ext cx="87680" cy="18304"/>
            </a:xfrm>
            <a:custGeom>
              <a:avLst/>
              <a:gdLst/>
              <a:ahLst/>
              <a:cxnLst/>
              <a:rect l="l" t="t" r="r" b="b"/>
              <a:pathLst>
                <a:path w="2740" h="572" extrusionOk="0">
                  <a:moveTo>
                    <a:pt x="1370" y="0"/>
                  </a:moveTo>
                  <a:cubicBezTo>
                    <a:pt x="942" y="0"/>
                    <a:pt x="513" y="95"/>
                    <a:pt x="120" y="262"/>
                  </a:cubicBezTo>
                  <a:cubicBezTo>
                    <a:pt x="49" y="286"/>
                    <a:pt x="1" y="393"/>
                    <a:pt x="37" y="464"/>
                  </a:cubicBezTo>
                  <a:cubicBezTo>
                    <a:pt x="56" y="523"/>
                    <a:pt x="132" y="566"/>
                    <a:pt x="198" y="566"/>
                  </a:cubicBezTo>
                  <a:cubicBezTo>
                    <a:pt x="213" y="566"/>
                    <a:pt x="226" y="564"/>
                    <a:pt x="239" y="560"/>
                  </a:cubicBezTo>
                  <a:cubicBezTo>
                    <a:pt x="584" y="405"/>
                    <a:pt x="965" y="333"/>
                    <a:pt x="1370" y="333"/>
                  </a:cubicBezTo>
                  <a:cubicBezTo>
                    <a:pt x="1775" y="333"/>
                    <a:pt x="2168" y="405"/>
                    <a:pt x="2501" y="560"/>
                  </a:cubicBezTo>
                  <a:cubicBezTo>
                    <a:pt x="2525" y="572"/>
                    <a:pt x="2549" y="572"/>
                    <a:pt x="2561" y="572"/>
                  </a:cubicBezTo>
                  <a:cubicBezTo>
                    <a:pt x="2620" y="572"/>
                    <a:pt x="2680" y="536"/>
                    <a:pt x="2716" y="464"/>
                  </a:cubicBezTo>
                  <a:cubicBezTo>
                    <a:pt x="2739" y="381"/>
                    <a:pt x="2716" y="286"/>
                    <a:pt x="2620" y="262"/>
                  </a:cubicBezTo>
                  <a:cubicBezTo>
                    <a:pt x="2239" y="95"/>
                    <a:pt x="1811" y="0"/>
                    <a:pt x="1370"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8" name="Google Shape;13653;p84">
              <a:extLst>
                <a:ext uri="{FF2B5EF4-FFF2-40B4-BE49-F238E27FC236}">
                  <a16:creationId xmlns:a16="http://schemas.microsoft.com/office/drawing/2014/main" id="{9848FDE8-81FD-C54A-8797-B1787ED3E828}"/>
                </a:ext>
              </a:extLst>
            </p:cNvPr>
            <p:cNvSpPr/>
            <p:nvPr/>
          </p:nvSpPr>
          <p:spPr>
            <a:xfrm>
              <a:off x="2177069" y="1574130"/>
              <a:ext cx="22528" cy="16480"/>
            </a:xfrm>
            <a:custGeom>
              <a:avLst/>
              <a:gdLst/>
              <a:ahLst/>
              <a:cxnLst/>
              <a:rect l="l" t="t" r="r" b="b"/>
              <a:pathLst>
                <a:path w="704" h="515" extrusionOk="0">
                  <a:moveTo>
                    <a:pt x="190" y="0"/>
                  </a:moveTo>
                  <a:cubicBezTo>
                    <a:pt x="129" y="0"/>
                    <a:pt x="66" y="36"/>
                    <a:pt x="48" y="98"/>
                  </a:cubicBezTo>
                  <a:cubicBezTo>
                    <a:pt x="1" y="169"/>
                    <a:pt x="48" y="276"/>
                    <a:pt x="120" y="300"/>
                  </a:cubicBezTo>
                  <a:cubicBezTo>
                    <a:pt x="239" y="360"/>
                    <a:pt x="346" y="419"/>
                    <a:pt x="441" y="479"/>
                  </a:cubicBezTo>
                  <a:cubicBezTo>
                    <a:pt x="477" y="490"/>
                    <a:pt x="501" y="514"/>
                    <a:pt x="537" y="514"/>
                  </a:cubicBezTo>
                  <a:cubicBezTo>
                    <a:pt x="596" y="514"/>
                    <a:pt x="644" y="479"/>
                    <a:pt x="668" y="431"/>
                  </a:cubicBezTo>
                  <a:cubicBezTo>
                    <a:pt x="703" y="360"/>
                    <a:pt x="668" y="264"/>
                    <a:pt x="608" y="217"/>
                  </a:cubicBezTo>
                  <a:cubicBezTo>
                    <a:pt x="489" y="133"/>
                    <a:pt x="370" y="86"/>
                    <a:pt x="251" y="14"/>
                  </a:cubicBezTo>
                  <a:cubicBezTo>
                    <a:pt x="232" y="5"/>
                    <a:pt x="211" y="0"/>
                    <a:pt x="190" y="0"/>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sp>
          <p:nvSpPr>
            <p:cNvPr id="129" name="Google Shape;13654;p84">
              <a:extLst>
                <a:ext uri="{FF2B5EF4-FFF2-40B4-BE49-F238E27FC236}">
                  <a16:creationId xmlns:a16="http://schemas.microsoft.com/office/drawing/2014/main" id="{F2E96C0E-C0A0-9B49-8A03-9B226105AED3}"/>
                </a:ext>
              </a:extLst>
            </p:cNvPr>
            <p:cNvSpPr/>
            <p:nvPr/>
          </p:nvSpPr>
          <p:spPr>
            <a:xfrm>
              <a:off x="2078413" y="1560466"/>
              <a:ext cx="88800" cy="15648"/>
            </a:xfrm>
            <a:custGeom>
              <a:avLst/>
              <a:gdLst/>
              <a:ahLst/>
              <a:cxnLst/>
              <a:rect l="l" t="t" r="r" b="b"/>
              <a:pathLst>
                <a:path w="2775" h="489" extrusionOk="0">
                  <a:moveTo>
                    <a:pt x="1381" y="1"/>
                  </a:moveTo>
                  <a:cubicBezTo>
                    <a:pt x="953" y="1"/>
                    <a:pt x="536" y="60"/>
                    <a:pt x="131" y="179"/>
                  </a:cubicBezTo>
                  <a:cubicBezTo>
                    <a:pt x="48" y="215"/>
                    <a:pt x="0" y="298"/>
                    <a:pt x="36" y="370"/>
                  </a:cubicBezTo>
                  <a:cubicBezTo>
                    <a:pt x="54" y="444"/>
                    <a:pt x="116" y="489"/>
                    <a:pt x="175" y="489"/>
                  </a:cubicBezTo>
                  <a:cubicBezTo>
                    <a:pt x="193" y="489"/>
                    <a:pt x="210" y="485"/>
                    <a:pt x="226" y="477"/>
                  </a:cubicBezTo>
                  <a:cubicBezTo>
                    <a:pt x="595" y="370"/>
                    <a:pt x="988" y="310"/>
                    <a:pt x="1381" y="310"/>
                  </a:cubicBezTo>
                  <a:cubicBezTo>
                    <a:pt x="1786" y="310"/>
                    <a:pt x="2179" y="370"/>
                    <a:pt x="2548" y="477"/>
                  </a:cubicBezTo>
                  <a:lnTo>
                    <a:pt x="2596" y="477"/>
                  </a:lnTo>
                  <a:cubicBezTo>
                    <a:pt x="2667" y="477"/>
                    <a:pt x="2727" y="429"/>
                    <a:pt x="2738" y="358"/>
                  </a:cubicBezTo>
                  <a:cubicBezTo>
                    <a:pt x="2774" y="286"/>
                    <a:pt x="2727" y="191"/>
                    <a:pt x="2631" y="179"/>
                  </a:cubicBezTo>
                  <a:cubicBezTo>
                    <a:pt x="2238" y="60"/>
                    <a:pt x="1822" y="1"/>
                    <a:pt x="1381" y="1"/>
                  </a:cubicBezTo>
                  <a:close/>
                </a:path>
              </a:pathLst>
            </a:custGeom>
            <a:grpFill/>
            <a:ln>
              <a:solidFill>
                <a:schemeClr val="tx2"/>
              </a:solidFill>
            </a:ln>
          </p:spPr>
          <p:txBody>
            <a:bodyPr spcFirstLastPara="1" wrap="square" lIns="121900" tIns="121900" rIns="121900" bIns="121900" anchor="ctr" anchorCtr="0">
              <a:noAutofit/>
            </a:bodyPr>
            <a:lstStyle/>
            <a:p>
              <a:endParaRPr>
                <a:solidFill>
                  <a:schemeClr val="accent5"/>
                </a:solidFill>
                <a:latin typeface="Century Gothic" panose="020B0502020202020204" pitchFamily="34" charset="0"/>
                <a:cs typeface="Arial" panose="020B0604020202020204" pitchFamily="34" charset="0"/>
              </a:endParaRPr>
            </a:p>
          </p:txBody>
        </p:sp>
      </p:grpSp>
      <p:sp>
        <p:nvSpPr>
          <p:cNvPr id="130" name="Google Shape;1958;p54">
            <a:extLst>
              <a:ext uri="{FF2B5EF4-FFF2-40B4-BE49-F238E27FC236}">
                <a16:creationId xmlns:a16="http://schemas.microsoft.com/office/drawing/2014/main" id="{7B1E2C26-1D68-E849-B9A1-8F53DF4A18FF}"/>
              </a:ext>
            </a:extLst>
          </p:cNvPr>
          <p:cNvSpPr txBox="1">
            <a:spLocks/>
          </p:cNvSpPr>
          <p:nvPr/>
        </p:nvSpPr>
        <p:spPr>
          <a:xfrm>
            <a:off x="5596646" y="4015262"/>
            <a:ext cx="1798676" cy="51892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2133"/>
              </a:spcAft>
              <a:buNone/>
            </a:pPr>
            <a:r>
              <a:rPr lang="en" sz="1600" dirty="0">
                <a:solidFill>
                  <a:schemeClr val="tx2"/>
                </a:solidFill>
                <a:latin typeface="Century Gothic" panose="020B0502020202020204" pitchFamily="34" charset="0"/>
                <a:cs typeface="Arial" panose="020B0604020202020204" pitchFamily="34" charset="0"/>
              </a:rPr>
              <a:t>Bearishness</a:t>
            </a:r>
          </a:p>
        </p:txBody>
      </p:sp>
      <p:grpSp>
        <p:nvGrpSpPr>
          <p:cNvPr id="131" name="Group 130">
            <a:extLst>
              <a:ext uri="{FF2B5EF4-FFF2-40B4-BE49-F238E27FC236}">
                <a16:creationId xmlns:a16="http://schemas.microsoft.com/office/drawing/2014/main" id="{F20BDCCB-C011-5848-9E83-EB1EBFD655CF}"/>
              </a:ext>
            </a:extLst>
          </p:cNvPr>
          <p:cNvGrpSpPr/>
          <p:nvPr/>
        </p:nvGrpSpPr>
        <p:grpSpPr>
          <a:xfrm>
            <a:off x="351913" y="2563740"/>
            <a:ext cx="3674209" cy="2861238"/>
            <a:chOff x="166271" y="2426229"/>
            <a:chExt cx="3674209" cy="2861238"/>
          </a:xfrm>
        </p:grpSpPr>
        <p:pic>
          <p:nvPicPr>
            <p:cNvPr id="132" name="Picture 131">
              <a:extLst>
                <a:ext uri="{FF2B5EF4-FFF2-40B4-BE49-F238E27FC236}">
                  <a16:creationId xmlns:a16="http://schemas.microsoft.com/office/drawing/2014/main" id="{C9D7C3E2-5DDC-B240-85EE-27DEC907F6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6271" y="2426229"/>
              <a:ext cx="3674209" cy="2861238"/>
            </a:xfrm>
            <a:prstGeom prst="rect">
              <a:avLst/>
            </a:prstGeom>
          </p:spPr>
        </p:pic>
        <p:cxnSp>
          <p:nvCxnSpPr>
            <p:cNvPr id="133" name="Straight Connector 132">
              <a:extLst>
                <a:ext uri="{FF2B5EF4-FFF2-40B4-BE49-F238E27FC236}">
                  <a16:creationId xmlns:a16="http://schemas.microsoft.com/office/drawing/2014/main" id="{F92CAB2E-A240-6341-9133-601910F81A91}"/>
                </a:ext>
              </a:extLst>
            </p:cNvPr>
            <p:cNvCxnSpPr>
              <a:cxnSpLocks/>
            </p:cNvCxnSpPr>
            <p:nvPr/>
          </p:nvCxnSpPr>
          <p:spPr>
            <a:xfrm>
              <a:off x="1676400" y="3856848"/>
              <a:ext cx="934720" cy="0"/>
            </a:xfrm>
            <a:prstGeom prst="line">
              <a:avLst/>
            </a:prstGeom>
            <a:ln w="38100">
              <a:solidFill>
                <a:srgbClr val="00B050"/>
              </a:solidFill>
            </a:ln>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15FC3434-5614-2E4E-B270-F5B2167B14D2}"/>
                </a:ext>
              </a:extLst>
            </p:cNvPr>
            <p:cNvCxnSpPr>
              <a:cxnSpLocks/>
            </p:cNvCxnSpPr>
            <p:nvPr/>
          </p:nvCxnSpPr>
          <p:spPr>
            <a:xfrm>
              <a:off x="2702560" y="3852896"/>
              <a:ext cx="833120" cy="0"/>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5" name="Straight Connector 134">
              <a:extLst>
                <a:ext uri="{FF2B5EF4-FFF2-40B4-BE49-F238E27FC236}">
                  <a16:creationId xmlns:a16="http://schemas.microsoft.com/office/drawing/2014/main" id="{25B1CDC1-E971-AE4E-B01C-3E867A50F15A}"/>
                </a:ext>
              </a:extLst>
            </p:cNvPr>
            <p:cNvCxnSpPr>
              <a:cxnSpLocks/>
            </p:cNvCxnSpPr>
            <p:nvPr/>
          </p:nvCxnSpPr>
          <p:spPr>
            <a:xfrm flipV="1">
              <a:off x="351913" y="4161319"/>
              <a:ext cx="887607" cy="4208"/>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6" name="Straight Connector 135">
              <a:extLst>
                <a:ext uri="{FF2B5EF4-FFF2-40B4-BE49-F238E27FC236}">
                  <a16:creationId xmlns:a16="http://schemas.microsoft.com/office/drawing/2014/main" id="{890A1CED-455B-D442-8841-0388C522742F}"/>
                </a:ext>
              </a:extLst>
            </p:cNvPr>
            <p:cNvCxnSpPr>
              <a:cxnSpLocks/>
            </p:cNvCxnSpPr>
            <p:nvPr/>
          </p:nvCxnSpPr>
          <p:spPr>
            <a:xfrm>
              <a:off x="1364007" y="4165527"/>
              <a:ext cx="1165833"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37" name="Straight Connector 136">
              <a:extLst>
                <a:ext uri="{FF2B5EF4-FFF2-40B4-BE49-F238E27FC236}">
                  <a16:creationId xmlns:a16="http://schemas.microsoft.com/office/drawing/2014/main" id="{8A7383E4-104B-1A48-9A93-C85DD21FCD4B}"/>
                </a:ext>
              </a:extLst>
            </p:cNvPr>
            <p:cNvCxnSpPr>
              <a:cxnSpLocks/>
            </p:cNvCxnSpPr>
            <p:nvPr/>
          </p:nvCxnSpPr>
          <p:spPr>
            <a:xfrm>
              <a:off x="351913" y="4775925"/>
              <a:ext cx="664087"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38" name="Straight Connector 137">
              <a:extLst>
                <a:ext uri="{FF2B5EF4-FFF2-40B4-BE49-F238E27FC236}">
                  <a16:creationId xmlns:a16="http://schemas.microsoft.com/office/drawing/2014/main" id="{37783984-3BE8-F146-B2D4-ACC4298CCA40}"/>
                </a:ext>
              </a:extLst>
            </p:cNvPr>
            <p:cNvCxnSpPr>
              <a:cxnSpLocks/>
            </p:cNvCxnSpPr>
            <p:nvPr/>
          </p:nvCxnSpPr>
          <p:spPr>
            <a:xfrm>
              <a:off x="1062443" y="4483595"/>
              <a:ext cx="1660437" cy="0"/>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grpSp>
      <p:pic>
        <p:nvPicPr>
          <p:cNvPr id="139" name="Picture 138">
            <a:extLst>
              <a:ext uri="{FF2B5EF4-FFF2-40B4-BE49-F238E27FC236}">
                <a16:creationId xmlns:a16="http://schemas.microsoft.com/office/drawing/2014/main" id="{9B4EB1DC-0887-784D-A853-767B84551F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7761" y="2695608"/>
            <a:ext cx="3541991" cy="2829607"/>
          </a:xfrm>
          <a:prstGeom prst="rect">
            <a:avLst/>
          </a:prstGeom>
        </p:spPr>
      </p:pic>
    </p:spTree>
    <p:extLst>
      <p:ext uri="{BB962C8B-B14F-4D97-AF65-F5344CB8AC3E}">
        <p14:creationId xmlns:p14="http://schemas.microsoft.com/office/powerpoint/2010/main" val="815333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94C91-1400-4B02-9EF0-4488E45AD30F}"/>
              </a:ext>
            </a:extLst>
          </p:cNvPr>
          <p:cNvSpPr>
            <a:spLocks noGrp="1"/>
          </p:cNvSpPr>
          <p:nvPr>
            <p:ph type="title"/>
          </p:nvPr>
        </p:nvSpPr>
        <p:spPr>
          <a:xfrm>
            <a:off x="661203" y="625628"/>
            <a:ext cx="11594592" cy="352315"/>
          </a:xfrm>
        </p:spPr>
        <p:txBody>
          <a:bodyPr/>
          <a:lstStyle/>
          <a:p>
            <a:r>
              <a:rPr lang="en-US" sz="2800" dirty="0">
                <a:latin typeface="Arial" panose="020B0604020202020204" pitchFamily="34" charset="0"/>
                <a:cs typeface="Arial" panose="020B0604020202020204" pitchFamily="34" charset="0"/>
              </a:rPr>
              <a:t>ESG Scores Are Hierarchical</a:t>
            </a:r>
            <a:br>
              <a:rPr lang="en-US" sz="2800" dirty="0">
                <a:latin typeface="Arial" panose="020B0604020202020204" pitchFamily="34" charset="0"/>
                <a:cs typeface="Arial" panose="020B0604020202020204" pitchFamily="34" charset="0"/>
              </a:rPr>
            </a:br>
            <a:endParaRPr lang="en-US" sz="2800" dirty="0">
              <a:solidFill>
                <a:srgbClr val="0000FF"/>
              </a:solidFill>
            </a:endParaRPr>
          </a:p>
        </p:txBody>
      </p:sp>
      <p:sp>
        <p:nvSpPr>
          <p:cNvPr id="5" name="Rectangle 4">
            <a:extLst>
              <a:ext uri="{FF2B5EF4-FFF2-40B4-BE49-F238E27FC236}">
                <a16:creationId xmlns:a16="http://schemas.microsoft.com/office/drawing/2014/main" id="{06ADE4AE-C008-4B5E-937E-0BE153AF9729}"/>
              </a:ext>
            </a:extLst>
          </p:cNvPr>
          <p:cNvSpPr/>
          <p:nvPr/>
        </p:nvSpPr>
        <p:spPr>
          <a:xfrm>
            <a:off x="5824040" y="1384754"/>
            <a:ext cx="2094134" cy="540060"/>
          </a:xfrm>
          <a:prstGeom prst="rect">
            <a:avLst/>
          </a:prstGeom>
          <a:solidFill>
            <a:srgbClr val="001EFF"/>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latin typeface="Calibri" pitchFamily="34" charset="0"/>
              </a:rPr>
              <a:t>Companies Environment Pillar</a:t>
            </a:r>
          </a:p>
        </p:txBody>
      </p:sp>
      <p:sp>
        <p:nvSpPr>
          <p:cNvPr id="4" name="Rectangle 3">
            <a:extLst>
              <a:ext uri="{FF2B5EF4-FFF2-40B4-BE49-F238E27FC236}">
                <a16:creationId xmlns:a16="http://schemas.microsoft.com/office/drawing/2014/main" id="{E6F7F961-EF72-FF4F-9ED4-F22406893B40}"/>
              </a:ext>
            </a:extLst>
          </p:cNvPr>
          <p:cNvSpPr/>
          <p:nvPr/>
        </p:nvSpPr>
        <p:spPr>
          <a:xfrm>
            <a:off x="609600" y="1924814"/>
            <a:ext cx="4144713" cy="2462213"/>
          </a:xfrm>
          <a:prstGeom prst="rect">
            <a:avLst/>
          </a:prstGeom>
        </p:spPr>
        <p:txBody>
          <a:bodyPr wrap="square">
            <a:spAutoFit/>
          </a:bodyPr>
          <a:lstStyle/>
          <a:p>
            <a:pPr marL="285750" indent="-285750">
              <a:spcBef>
                <a:spcPts val="1200"/>
              </a:spcBef>
              <a:buFont typeface="Arial" panose="020B0604020202020204" pitchFamily="34" charset="0"/>
              <a:buChar char="•"/>
            </a:pPr>
            <a:r>
              <a:rPr lang="en-US" sz="1600" dirty="0">
                <a:latin typeface="Arial" panose="020B0604020202020204" pitchFamily="34" charset="0"/>
                <a:cs typeface="Arial" panose="020B0604020202020204" pitchFamily="34" charset="0"/>
              </a:rPr>
              <a:t>The thousands of detailed meaning scores are aggregated into </a:t>
            </a:r>
            <a:r>
              <a:rPr lang="en-US" sz="1600" b="1" dirty="0">
                <a:latin typeface="Arial" panose="020B0604020202020204" pitchFamily="34" charset="0"/>
                <a:cs typeface="Arial" panose="020B0604020202020204" pitchFamily="34" charset="0"/>
              </a:rPr>
              <a:t>Advanced scores </a:t>
            </a:r>
            <a:r>
              <a:rPr lang="en-US" sz="1600" dirty="0">
                <a:latin typeface="Arial" panose="020B0604020202020204" pitchFamily="34" charset="0"/>
                <a:cs typeface="Arial" panose="020B0604020202020204" pitchFamily="34" charset="0"/>
              </a:rPr>
              <a:t>(under “name” column) and summary </a:t>
            </a:r>
            <a:r>
              <a:rPr lang="en-US" sz="1600" b="1" dirty="0">
                <a:latin typeface="Arial" panose="020B0604020202020204" pitchFamily="34" charset="0"/>
                <a:cs typeface="Arial" panose="020B0604020202020204" pitchFamily="34" charset="0"/>
              </a:rPr>
              <a:t>Core scores</a:t>
            </a:r>
            <a:r>
              <a:rPr lang="en-US" sz="1600" dirty="0">
                <a:latin typeface="Arial" panose="020B0604020202020204" pitchFamily="34" charset="0"/>
                <a:cs typeface="Arial" panose="020B0604020202020204" pitchFamily="34" charset="0"/>
              </a:rPr>
              <a:t>.</a:t>
            </a:r>
          </a:p>
          <a:p>
            <a:pPr marL="285750" indent="-285750">
              <a:spcBef>
                <a:spcPts val="1200"/>
              </a:spcBef>
              <a:buFont typeface="Arial" panose="020B0604020202020204" pitchFamily="34" charset="0"/>
              <a:buChar char="•"/>
            </a:pPr>
            <a:r>
              <a:rPr lang="en-US" sz="1600" b="1" dirty="0">
                <a:latin typeface="Arial" panose="020B0604020202020204" pitchFamily="34" charset="0"/>
                <a:cs typeface="Arial" panose="020B0604020202020204" pitchFamily="34" charset="0"/>
              </a:rPr>
              <a:t>Controversy scores </a:t>
            </a:r>
            <a:r>
              <a:rPr lang="en-US" sz="1600" dirty="0">
                <a:latin typeface="Arial" panose="020B0604020202020204" pitchFamily="34" charset="0"/>
                <a:cs typeface="Arial" panose="020B0604020202020204" pitchFamily="34" charset="0"/>
              </a:rPr>
              <a:t>constitute more than half of the Advanced scores, and they are designed to be unipolar for risk management and alerts.</a:t>
            </a:r>
          </a:p>
          <a:p>
            <a:pPr marL="285750" indent="-285750">
              <a:buFont typeface="Symbol" pitchFamily="2" charset="2"/>
              <a:buChar char="Þ"/>
            </a:pPr>
            <a:endParaRPr lang="en-US" sz="1600" dirty="0"/>
          </a:p>
        </p:txBody>
      </p:sp>
      <p:pic>
        <p:nvPicPr>
          <p:cNvPr id="9" name="Picture 8" descr="Table&#10;&#10;Description automatically generated">
            <a:extLst>
              <a:ext uri="{FF2B5EF4-FFF2-40B4-BE49-F238E27FC236}">
                <a16:creationId xmlns:a16="http://schemas.microsoft.com/office/drawing/2014/main" id="{7DE1C14D-107C-4BD6-B2BC-C3BC14D7F18C}"/>
              </a:ext>
            </a:extLst>
          </p:cNvPr>
          <p:cNvPicPr>
            <a:picLocks noChangeAspect="1"/>
          </p:cNvPicPr>
          <p:nvPr/>
        </p:nvPicPr>
        <p:blipFill>
          <a:blip r:embed="rId3"/>
          <a:stretch>
            <a:fillRect/>
          </a:stretch>
        </p:blipFill>
        <p:spPr>
          <a:xfrm>
            <a:off x="5824040" y="2104776"/>
            <a:ext cx="6115904" cy="4591691"/>
          </a:xfrm>
          <a:prstGeom prst="rect">
            <a:avLst/>
          </a:prstGeom>
        </p:spPr>
      </p:pic>
      <p:sp>
        <p:nvSpPr>
          <p:cNvPr id="6" name="Line 2">
            <a:extLst>
              <a:ext uri="{FF2B5EF4-FFF2-40B4-BE49-F238E27FC236}">
                <a16:creationId xmlns:a16="http://schemas.microsoft.com/office/drawing/2014/main" id="{00BCEE1C-7E5E-47F4-8BEE-91EA46F169BA}"/>
              </a:ext>
            </a:extLst>
          </p:cNvPr>
          <p:cNvSpPr/>
          <p:nvPr/>
        </p:nvSpPr>
        <p:spPr>
          <a:xfrm>
            <a:off x="609600" y="1202503"/>
            <a:ext cx="10972800" cy="0"/>
          </a:xfrm>
          <a:prstGeom prst="line">
            <a:avLst/>
          </a:prstGeom>
          <a:ln w="31680">
            <a:solidFill>
              <a:srgbClr val="2231FF"/>
            </a:solidFill>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63701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able&#10;&#10;Description automatically generated">
            <a:extLst>
              <a:ext uri="{FF2B5EF4-FFF2-40B4-BE49-F238E27FC236}">
                <a16:creationId xmlns:a16="http://schemas.microsoft.com/office/drawing/2014/main" id="{7E00D866-5927-B241-B6F1-989F5D6E28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314875"/>
            <a:ext cx="12192000" cy="3464393"/>
          </a:xfrm>
          <a:prstGeom prst="rect">
            <a:avLst/>
          </a:prstGeom>
        </p:spPr>
      </p:pic>
      <p:sp>
        <p:nvSpPr>
          <p:cNvPr id="3" name="Title 2"/>
          <p:cNvSpPr>
            <a:spLocks noGrp="1"/>
          </p:cNvSpPr>
          <p:nvPr>
            <p:ph type="title"/>
          </p:nvPr>
        </p:nvSpPr>
        <p:spPr>
          <a:xfrm>
            <a:off x="278752" y="789305"/>
            <a:ext cx="11594592" cy="391837"/>
          </a:xfrm>
        </p:spPr>
        <p:txBody>
          <a:bodyPr/>
          <a:lstStyle/>
          <a:p>
            <a:r>
              <a:rPr lang="en-US" dirty="0">
                <a:latin typeface="Arial" panose="020B0604020202020204" pitchFamily="34" charset="0"/>
                <a:cs typeface="Arial" panose="020B0604020202020204" pitchFamily="34" charset="0"/>
              </a:rPr>
              <a:t>Sample Daily Output from </a:t>
            </a:r>
            <a:r>
              <a:rPr lang="en-US" b="1" dirty="0">
                <a:latin typeface="Arial" panose="020B0604020202020204" pitchFamily="34" charset="0"/>
                <a:cs typeface="Arial" panose="020B0604020202020204" pitchFamily="34" charset="0"/>
              </a:rPr>
              <a:t>Advanced</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Company</a:t>
            </a:r>
            <a:r>
              <a:rPr lang="en-US" dirty="0">
                <a:latin typeface="Arial" panose="020B0604020202020204" pitchFamily="34" charset="0"/>
                <a:cs typeface="Arial" panose="020B0604020202020204" pitchFamily="34" charset="0"/>
              </a:rPr>
              <a:t>-ESG Package</a:t>
            </a:r>
          </a:p>
        </p:txBody>
      </p:sp>
      <p:sp>
        <p:nvSpPr>
          <p:cNvPr id="7" name="Rectangle 6">
            <a:extLst>
              <a:ext uri="{FF2B5EF4-FFF2-40B4-BE49-F238E27FC236}">
                <a16:creationId xmlns:a16="http://schemas.microsoft.com/office/drawing/2014/main" id="{3864EFF7-4EDB-4A3D-BEED-46C60AAE89DB}"/>
              </a:ext>
            </a:extLst>
          </p:cNvPr>
          <p:cNvSpPr/>
          <p:nvPr/>
        </p:nvSpPr>
        <p:spPr>
          <a:xfrm>
            <a:off x="1320800" y="1494834"/>
            <a:ext cx="3155194" cy="73135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This is permID code for each company. Full mappings to CUSIIP, ISIN, SEDOL are available.</a:t>
            </a:r>
          </a:p>
        </p:txBody>
      </p:sp>
      <p:sp>
        <p:nvSpPr>
          <p:cNvPr id="13" name="Rectangle 12">
            <a:extLst>
              <a:ext uri="{FF2B5EF4-FFF2-40B4-BE49-F238E27FC236}">
                <a16:creationId xmlns:a16="http://schemas.microsoft.com/office/drawing/2014/main" id="{7DD83959-F15A-467F-9EEA-2BCF367607DD}"/>
              </a:ext>
            </a:extLst>
          </p:cNvPr>
          <p:cNvSpPr/>
          <p:nvPr/>
        </p:nvSpPr>
        <p:spPr>
          <a:xfrm>
            <a:off x="8347129" y="1647407"/>
            <a:ext cx="3330392" cy="509657"/>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The 80 company scores cover a variety of ESG themes and controversies.</a:t>
            </a:r>
          </a:p>
        </p:txBody>
      </p:sp>
      <p:sp>
        <p:nvSpPr>
          <p:cNvPr id="17" name="Rectangle 16">
            <a:extLst>
              <a:ext uri="{FF2B5EF4-FFF2-40B4-BE49-F238E27FC236}">
                <a16:creationId xmlns:a16="http://schemas.microsoft.com/office/drawing/2014/main" id="{3BE23A3F-2712-4050-9A97-18805F006E3E}"/>
              </a:ext>
            </a:extLst>
          </p:cNvPr>
          <p:cNvSpPr/>
          <p:nvPr/>
        </p:nvSpPr>
        <p:spPr>
          <a:xfrm>
            <a:off x="3499885" y="5864834"/>
            <a:ext cx="5709153" cy="6923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Advanced ESG scores range from -1 </a:t>
            </a:r>
            <a:r>
              <a:rPr lang="en-US" sz="1400" dirty="0">
                <a:solidFill>
                  <a:schemeClr val="tx1"/>
                </a:solidFill>
                <a:sym typeface="Wingdings" panose="05000000000000000000" pitchFamily="2" charset="2"/>
              </a:rPr>
              <a:t> 1, while ESG controversy scores range from 0  1. The value is the percentage of all references to the company (buzz) containing this theme. </a:t>
            </a:r>
            <a:endParaRPr lang="en-US" sz="1400" dirty="0">
              <a:solidFill>
                <a:schemeClr val="tx1"/>
              </a:solidFill>
            </a:endParaRPr>
          </a:p>
        </p:txBody>
      </p:sp>
      <p:sp>
        <p:nvSpPr>
          <p:cNvPr id="28" name="Rectangle 27">
            <a:extLst>
              <a:ext uri="{FF2B5EF4-FFF2-40B4-BE49-F238E27FC236}">
                <a16:creationId xmlns:a16="http://schemas.microsoft.com/office/drawing/2014/main" id="{F233F93B-021A-8E4F-9B8D-8F2935BD2EA4}"/>
              </a:ext>
            </a:extLst>
          </p:cNvPr>
          <p:cNvSpPr/>
          <p:nvPr/>
        </p:nvSpPr>
        <p:spPr>
          <a:xfrm>
            <a:off x="9779000" y="5873752"/>
            <a:ext cx="2298700" cy="831848"/>
          </a:xfrm>
          <a:prstGeom prst="rect">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Note Boeing has </a:t>
            </a:r>
            <a:r>
              <a:rPr lang="en-US" sz="1400" b="1" dirty="0">
                <a:solidFill>
                  <a:schemeClr val="tx1"/>
                </a:solidFill>
              </a:rPr>
              <a:t>low</a:t>
            </a:r>
            <a:r>
              <a:rPr lang="en-US" sz="1400" dirty="0">
                <a:solidFill>
                  <a:schemeClr val="tx1"/>
                </a:solidFill>
              </a:rPr>
              <a:t> while Pfizer has </a:t>
            </a:r>
            <a:r>
              <a:rPr lang="en-US" sz="1400" b="1" dirty="0">
                <a:solidFill>
                  <a:schemeClr val="tx1"/>
                </a:solidFill>
              </a:rPr>
              <a:t>high</a:t>
            </a:r>
            <a:r>
              <a:rPr lang="en-US" sz="1400" dirty="0">
                <a:solidFill>
                  <a:schemeClr val="tx1"/>
                </a:solidFill>
              </a:rPr>
              <a:t> </a:t>
            </a:r>
            <a:r>
              <a:rPr lang="en-US" sz="1400" b="1" dirty="0" err="1">
                <a:solidFill>
                  <a:schemeClr val="tx1"/>
                </a:solidFill>
              </a:rPr>
              <a:t>ProductSentiment</a:t>
            </a:r>
            <a:r>
              <a:rPr lang="en-US" sz="1400" b="1" dirty="0">
                <a:solidFill>
                  <a:schemeClr val="tx1"/>
                </a:solidFill>
              </a:rPr>
              <a:t>. </a:t>
            </a:r>
            <a:r>
              <a:rPr lang="en-US" sz="1400" dirty="0">
                <a:solidFill>
                  <a:schemeClr val="tx1"/>
                </a:solidFill>
              </a:rPr>
              <a:t>Nissan has low </a:t>
            </a:r>
            <a:r>
              <a:rPr lang="en-US" sz="1400" b="1" dirty="0">
                <a:solidFill>
                  <a:schemeClr val="tx1"/>
                </a:solidFill>
              </a:rPr>
              <a:t>Trust</a:t>
            </a:r>
            <a:r>
              <a:rPr lang="en-US" sz="1400" dirty="0">
                <a:solidFill>
                  <a:schemeClr val="tx1"/>
                </a:solidFill>
              </a:rPr>
              <a:t>. </a:t>
            </a:r>
          </a:p>
        </p:txBody>
      </p:sp>
      <p:sp>
        <p:nvSpPr>
          <p:cNvPr id="31" name="Rectangle 30">
            <a:extLst>
              <a:ext uri="{FF2B5EF4-FFF2-40B4-BE49-F238E27FC236}">
                <a16:creationId xmlns:a16="http://schemas.microsoft.com/office/drawing/2014/main" id="{C0E0207D-65B4-EF47-B268-2EFA42A0E2FE}"/>
              </a:ext>
            </a:extLst>
          </p:cNvPr>
          <p:cNvSpPr/>
          <p:nvPr/>
        </p:nvSpPr>
        <p:spPr>
          <a:xfrm>
            <a:off x="4608589" y="1496051"/>
            <a:ext cx="3457421" cy="7313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Separate data feeds delivered from news, social media, and news headlines. </a:t>
            </a:r>
            <a:r>
              <a:rPr lang="en-US" sz="1400" dirty="0" err="1">
                <a:solidFill>
                  <a:schemeClr val="tx1"/>
                </a:solidFill>
              </a:rPr>
              <a:t>News_Social</a:t>
            </a:r>
            <a:r>
              <a:rPr lang="en-US" sz="1400" dirty="0">
                <a:solidFill>
                  <a:schemeClr val="tx1"/>
                </a:solidFill>
              </a:rPr>
              <a:t> is an aggregate score.</a:t>
            </a:r>
          </a:p>
        </p:txBody>
      </p:sp>
      <p:sp>
        <p:nvSpPr>
          <p:cNvPr id="24" name="Rectangle 23">
            <a:extLst>
              <a:ext uri="{FF2B5EF4-FFF2-40B4-BE49-F238E27FC236}">
                <a16:creationId xmlns:a16="http://schemas.microsoft.com/office/drawing/2014/main" id="{7795B409-4FB9-446E-8865-90A11067185A}"/>
              </a:ext>
            </a:extLst>
          </p:cNvPr>
          <p:cNvSpPr/>
          <p:nvPr/>
        </p:nvSpPr>
        <p:spPr>
          <a:xfrm>
            <a:off x="4016632" y="2291972"/>
            <a:ext cx="872524" cy="844585"/>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 name="Rectangle 24">
            <a:extLst>
              <a:ext uri="{FF2B5EF4-FFF2-40B4-BE49-F238E27FC236}">
                <a16:creationId xmlns:a16="http://schemas.microsoft.com/office/drawing/2014/main" id="{E3960C73-41D2-43A7-990D-A29C6CD888DE}"/>
              </a:ext>
            </a:extLst>
          </p:cNvPr>
          <p:cNvSpPr/>
          <p:nvPr/>
        </p:nvSpPr>
        <p:spPr>
          <a:xfrm>
            <a:off x="8191500" y="2274104"/>
            <a:ext cx="3753666" cy="189695"/>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6" name="Rectangle 25">
            <a:extLst>
              <a:ext uri="{FF2B5EF4-FFF2-40B4-BE49-F238E27FC236}">
                <a16:creationId xmlns:a16="http://schemas.microsoft.com/office/drawing/2014/main" id="{2234077E-1A57-4F3E-A063-310626DD355A}"/>
              </a:ext>
            </a:extLst>
          </p:cNvPr>
          <p:cNvSpPr/>
          <p:nvPr/>
        </p:nvSpPr>
        <p:spPr>
          <a:xfrm>
            <a:off x="9060613" y="5122383"/>
            <a:ext cx="627759" cy="6923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2" name="Rectangle 31">
            <a:extLst>
              <a:ext uri="{FF2B5EF4-FFF2-40B4-BE49-F238E27FC236}">
                <a16:creationId xmlns:a16="http://schemas.microsoft.com/office/drawing/2014/main" id="{E1326BA4-5A70-478A-92FA-6DAEAEFE1EBB}"/>
              </a:ext>
            </a:extLst>
          </p:cNvPr>
          <p:cNvSpPr/>
          <p:nvPr/>
        </p:nvSpPr>
        <p:spPr>
          <a:xfrm>
            <a:off x="5918200" y="2286804"/>
            <a:ext cx="872524" cy="8497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4" name="Rectangle 33">
            <a:extLst>
              <a:ext uri="{FF2B5EF4-FFF2-40B4-BE49-F238E27FC236}">
                <a16:creationId xmlns:a16="http://schemas.microsoft.com/office/drawing/2014/main" id="{6C4BB36C-E443-48BC-938C-CE1AA8B0A2B5}"/>
              </a:ext>
            </a:extLst>
          </p:cNvPr>
          <p:cNvSpPr/>
          <p:nvPr/>
        </p:nvSpPr>
        <p:spPr>
          <a:xfrm>
            <a:off x="10106433" y="3810000"/>
            <a:ext cx="627759" cy="558802"/>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5" name="Rectangle 34">
            <a:extLst>
              <a:ext uri="{FF2B5EF4-FFF2-40B4-BE49-F238E27FC236}">
                <a16:creationId xmlns:a16="http://schemas.microsoft.com/office/drawing/2014/main" id="{AE658D8E-B4F8-44D6-B7D2-173947FEC34F}"/>
              </a:ext>
            </a:extLst>
          </p:cNvPr>
          <p:cNvSpPr/>
          <p:nvPr/>
        </p:nvSpPr>
        <p:spPr>
          <a:xfrm>
            <a:off x="11616249" y="2463800"/>
            <a:ext cx="564989" cy="672758"/>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7" name="Rectangle 26">
            <a:extLst>
              <a:ext uri="{FF2B5EF4-FFF2-40B4-BE49-F238E27FC236}">
                <a16:creationId xmlns:a16="http://schemas.microsoft.com/office/drawing/2014/main" id="{1B6B997D-B6F9-074D-9874-E42AADB323F2}"/>
              </a:ext>
            </a:extLst>
          </p:cNvPr>
          <p:cNvSpPr/>
          <p:nvPr/>
        </p:nvSpPr>
        <p:spPr>
          <a:xfrm>
            <a:off x="10106433" y="3136557"/>
            <a:ext cx="627759" cy="533743"/>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445287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aphical user interface&#10;&#10;Description automatically generated">
            <a:extLst>
              <a:ext uri="{FF2B5EF4-FFF2-40B4-BE49-F238E27FC236}">
                <a16:creationId xmlns:a16="http://schemas.microsoft.com/office/drawing/2014/main" id="{04FE2FE2-CD40-43E5-A5D4-6D5AAA373320}"/>
              </a:ext>
            </a:extLst>
          </p:cNvPr>
          <p:cNvPicPr>
            <a:picLocks noChangeAspect="1"/>
          </p:cNvPicPr>
          <p:nvPr/>
        </p:nvPicPr>
        <p:blipFill>
          <a:blip r:embed="rId3"/>
          <a:stretch>
            <a:fillRect/>
          </a:stretch>
        </p:blipFill>
        <p:spPr>
          <a:xfrm>
            <a:off x="222119" y="2290363"/>
            <a:ext cx="11707859" cy="3219899"/>
          </a:xfrm>
          <a:prstGeom prst="rect">
            <a:avLst/>
          </a:prstGeom>
        </p:spPr>
      </p:pic>
      <p:sp>
        <p:nvSpPr>
          <p:cNvPr id="3" name="Title 2"/>
          <p:cNvSpPr>
            <a:spLocks noGrp="1"/>
          </p:cNvSpPr>
          <p:nvPr>
            <p:ph type="title"/>
          </p:nvPr>
        </p:nvSpPr>
        <p:spPr>
          <a:xfrm>
            <a:off x="278752" y="789305"/>
            <a:ext cx="11594592" cy="391837"/>
          </a:xfrm>
        </p:spPr>
        <p:txBody>
          <a:bodyPr/>
          <a:lstStyle/>
          <a:p>
            <a:r>
              <a:rPr lang="en-US" dirty="0">
                <a:latin typeface="Arial" panose="020B0604020202020204" pitchFamily="34" charset="0"/>
                <a:cs typeface="Arial" panose="020B0604020202020204" pitchFamily="34" charset="0"/>
              </a:rPr>
              <a:t>Sample Daily Output from </a:t>
            </a:r>
            <a:r>
              <a:rPr lang="en-US" b="1" dirty="0">
                <a:latin typeface="Arial" panose="020B0604020202020204" pitchFamily="34" charset="0"/>
                <a:cs typeface="Arial" panose="020B0604020202020204" pitchFamily="34" charset="0"/>
              </a:rPr>
              <a:t>Advanced Country-ESG </a:t>
            </a:r>
            <a:r>
              <a:rPr lang="en-US" dirty="0">
                <a:latin typeface="Arial" panose="020B0604020202020204" pitchFamily="34" charset="0"/>
                <a:cs typeface="Arial" panose="020B0604020202020204" pitchFamily="34" charset="0"/>
              </a:rPr>
              <a:t>Package</a:t>
            </a:r>
          </a:p>
        </p:txBody>
      </p:sp>
      <p:sp>
        <p:nvSpPr>
          <p:cNvPr id="7" name="Rectangle 6">
            <a:extLst>
              <a:ext uri="{FF2B5EF4-FFF2-40B4-BE49-F238E27FC236}">
                <a16:creationId xmlns:a16="http://schemas.microsoft.com/office/drawing/2014/main" id="{3864EFF7-4EDB-4A3D-BEED-46C60AAE89DB}"/>
              </a:ext>
            </a:extLst>
          </p:cNvPr>
          <p:cNvSpPr/>
          <p:nvPr/>
        </p:nvSpPr>
        <p:spPr>
          <a:xfrm>
            <a:off x="978628" y="1703627"/>
            <a:ext cx="3128791" cy="509657"/>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This is the 2-digit ISO code (Reuters topic code) for each country.</a:t>
            </a:r>
          </a:p>
        </p:txBody>
      </p:sp>
      <p:sp>
        <p:nvSpPr>
          <p:cNvPr id="13" name="Rectangle 12">
            <a:extLst>
              <a:ext uri="{FF2B5EF4-FFF2-40B4-BE49-F238E27FC236}">
                <a16:creationId xmlns:a16="http://schemas.microsoft.com/office/drawing/2014/main" id="{7DD83959-F15A-467F-9EEA-2BCF367607DD}"/>
              </a:ext>
            </a:extLst>
          </p:cNvPr>
          <p:cNvSpPr/>
          <p:nvPr/>
        </p:nvSpPr>
        <p:spPr>
          <a:xfrm>
            <a:off x="8353165" y="1669617"/>
            <a:ext cx="3330392" cy="509657"/>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The 152 country scores cover a variety of ESG themes and controversies.</a:t>
            </a:r>
          </a:p>
        </p:txBody>
      </p:sp>
      <p:sp>
        <p:nvSpPr>
          <p:cNvPr id="17" name="Rectangle 16">
            <a:extLst>
              <a:ext uri="{FF2B5EF4-FFF2-40B4-BE49-F238E27FC236}">
                <a16:creationId xmlns:a16="http://schemas.microsoft.com/office/drawing/2014/main" id="{3BE23A3F-2712-4050-9A97-18805F006E3E}"/>
              </a:ext>
            </a:extLst>
          </p:cNvPr>
          <p:cNvSpPr/>
          <p:nvPr/>
        </p:nvSpPr>
        <p:spPr>
          <a:xfrm>
            <a:off x="4865461" y="5686416"/>
            <a:ext cx="3917092" cy="109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Advanced ESG scores range from -1 </a:t>
            </a:r>
            <a:r>
              <a:rPr lang="en-US" sz="1400" dirty="0">
                <a:solidFill>
                  <a:schemeClr val="tx1"/>
                </a:solidFill>
                <a:sym typeface="Wingdings" panose="05000000000000000000" pitchFamily="2" charset="2"/>
              </a:rPr>
              <a:t> 1, while ESG controversy scores range from 0  1. The value is the percentage of all references to the country (buzz) containing this theme. No score is due to no media coverage of that theme.</a:t>
            </a:r>
            <a:endParaRPr lang="en-US" sz="1400" dirty="0">
              <a:solidFill>
                <a:schemeClr val="tx1"/>
              </a:solidFill>
            </a:endParaRPr>
          </a:p>
        </p:txBody>
      </p:sp>
      <p:sp>
        <p:nvSpPr>
          <p:cNvPr id="28" name="Rectangle 27">
            <a:extLst>
              <a:ext uri="{FF2B5EF4-FFF2-40B4-BE49-F238E27FC236}">
                <a16:creationId xmlns:a16="http://schemas.microsoft.com/office/drawing/2014/main" id="{F233F93B-021A-8E4F-9B8D-8F2935BD2EA4}"/>
              </a:ext>
            </a:extLst>
          </p:cNvPr>
          <p:cNvSpPr/>
          <p:nvPr/>
        </p:nvSpPr>
        <p:spPr>
          <a:xfrm>
            <a:off x="8877300" y="5696814"/>
            <a:ext cx="3225800" cy="1093544"/>
          </a:xfrm>
          <a:prstGeom prst="rect">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Note Yemen has no </a:t>
            </a:r>
            <a:r>
              <a:rPr lang="en-US" sz="1400" dirty="0" err="1">
                <a:solidFill>
                  <a:schemeClr val="tx1"/>
                </a:solidFill>
              </a:rPr>
              <a:t>sustainabilityPolicy</a:t>
            </a:r>
            <a:r>
              <a:rPr lang="en-US" sz="1400" dirty="0">
                <a:solidFill>
                  <a:schemeClr val="tx1"/>
                </a:solidFill>
              </a:rPr>
              <a:t> references (YE) and relatively higher </a:t>
            </a:r>
            <a:r>
              <a:rPr lang="en-US" sz="1400" dirty="0" err="1">
                <a:solidFill>
                  <a:schemeClr val="tx1"/>
                </a:solidFill>
              </a:rPr>
              <a:t>agriculturalStress</a:t>
            </a:r>
            <a:r>
              <a:rPr lang="en-US" sz="1400" dirty="0">
                <a:solidFill>
                  <a:schemeClr val="tx1"/>
                </a:solidFill>
              </a:rPr>
              <a:t> and Hunger values. Singapore has no hunger references (SG). </a:t>
            </a:r>
          </a:p>
        </p:txBody>
      </p:sp>
      <p:sp>
        <p:nvSpPr>
          <p:cNvPr id="31" name="Rectangle 30">
            <a:extLst>
              <a:ext uri="{FF2B5EF4-FFF2-40B4-BE49-F238E27FC236}">
                <a16:creationId xmlns:a16="http://schemas.microsoft.com/office/drawing/2014/main" id="{C0E0207D-65B4-EF47-B268-2EFA42A0E2FE}"/>
              </a:ext>
            </a:extLst>
          </p:cNvPr>
          <p:cNvSpPr/>
          <p:nvPr/>
        </p:nvSpPr>
        <p:spPr>
          <a:xfrm>
            <a:off x="4367289" y="1496051"/>
            <a:ext cx="3457421" cy="7313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Separate data feeds delivered from news, social media, and news headlines. </a:t>
            </a:r>
            <a:r>
              <a:rPr lang="en-US" sz="1400" dirty="0" err="1">
                <a:solidFill>
                  <a:schemeClr val="tx1"/>
                </a:solidFill>
              </a:rPr>
              <a:t>News_Social</a:t>
            </a:r>
            <a:r>
              <a:rPr lang="en-US" sz="1400" dirty="0">
                <a:solidFill>
                  <a:schemeClr val="tx1"/>
                </a:solidFill>
              </a:rPr>
              <a:t> is an aggregate score.</a:t>
            </a:r>
          </a:p>
        </p:txBody>
      </p:sp>
      <p:sp>
        <p:nvSpPr>
          <p:cNvPr id="24" name="Rectangle 23">
            <a:extLst>
              <a:ext uri="{FF2B5EF4-FFF2-40B4-BE49-F238E27FC236}">
                <a16:creationId xmlns:a16="http://schemas.microsoft.com/office/drawing/2014/main" id="{7795B409-4FB9-446E-8865-90A11067185A}"/>
              </a:ext>
            </a:extLst>
          </p:cNvPr>
          <p:cNvSpPr/>
          <p:nvPr/>
        </p:nvSpPr>
        <p:spPr>
          <a:xfrm>
            <a:off x="3534032" y="2291972"/>
            <a:ext cx="773350" cy="920785"/>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 name="Rectangle 24">
            <a:extLst>
              <a:ext uri="{FF2B5EF4-FFF2-40B4-BE49-F238E27FC236}">
                <a16:creationId xmlns:a16="http://schemas.microsoft.com/office/drawing/2014/main" id="{E3960C73-41D2-43A7-990D-A29C6CD888DE}"/>
              </a:ext>
            </a:extLst>
          </p:cNvPr>
          <p:cNvSpPr/>
          <p:nvPr/>
        </p:nvSpPr>
        <p:spPr>
          <a:xfrm>
            <a:off x="8079484" y="2242545"/>
            <a:ext cx="3865682" cy="2308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6" name="Rectangle 25">
            <a:extLst>
              <a:ext uri="{FF2B5EF4-FFF2-40B4-BE49-F238E27FC236}">
                <a16:creationId xmlns:a16="http://schemas.microsoft.com/office/drawing/2014/main" id="{2234077E-1A57-4F3E-A063-310626DD355A}"/>
              </a:ext>
            </a:extLst>
          </p:cNvPr>
          <p:cNvSpPr/>
          <p:nvPr/>
        </p:nvSpPr>
        <p:spPr>
          <a:xfrm>
            <a:off x="8362113" y="4758815"/>
            <a:ext cx="627759" cy="7730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2" name="Rectangle 31">
            <a:extLst>
              <a:ext uri="{FF2B5EF4-FFF2-40B4-BE49-F238E27FC236}">
                <a16:creationId xmlns:a16="http://schemas.microsoft.com/office/drawing/2014/main" id="{E1326BA4-5A70-478A-92FA-6DAEAEFE1EBB}"/>
              </a:ext>
            </a:extLst>
          </p:cNvPr>
          <p:cNvSpPr/>
          <p:nvPr/>
        </p:nvSpPr>
        <p:spPr>
          <a:xfrm>
            <a:off x="5523470" y="2312294"/>
            <a:ext cx="1013254" cy="90046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4" name="Rectangle 33">
            <a:extLst>
              <a:ext uri="{FF2B5EF4-FFF2-40B4-BE49-F238E27FC236}">
                <a16:creationId xmlns:a16="http://schemas.microsoft.com/office/drawing/2014/main" id="{6C4BB36C-E443-48BC-938C-CE1AA8B0A2B5}"/>
              </a:ext>
            </a:extLst>
          </p:cNvPr>
          <p:cNvSpPr/>
          <p:nvPr/>
        </p:nvSpPr>
        <p:spPr>
          <a:xfrm>
            <a:off x="9587162" y="4789579"/>
            <a:ext cx="627759" cy="715922"/>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a:t>
            </a:r>
          </a:p>
        </p:txBody>
      </p:sp>
      <p:sp>
        <p:nvSpPr>
          <p:cNvPr id="35" name="Rectangle 34">
            <a:extLst>
              <a:ext uri="{FF2B5EF4-FFF2-40B4-BE49-F238E27FC236}">
                <a16:creationId xmlns:a16="http://schemas.microsoft.com/office/drawing/2014/main" id="{AE658D8E-B4F8-44D6-B7D2-173947FEC34F}"/>
              </a:ext>
            </a:extLst>
          </p:cNvPr>
          <p:cNvSpPr/>
          <p:nvPr/>
        </p:nvSpPr>
        <p:spPr>
          <a:xfrm>
            <a:off x="11356152" y="3248991"/>
            <a:ext cx="564989" cy="731353"/>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SG</a:t>
            </a:r>
          </a:p>
        </p:txBody>
      </p:sp>
      <p:sp>
        <p:nvSpPr>
          <p:cNvPr id="15" name="Rectangle 14">
            <a:extLst>
              <a:ext uri="{FF2B5EF4-FFF2-40B4-BE49-F238E27FC236}">
                <a16:creationId xmlns:a16="http://schemas.microsoft.com/office/drawing/2014/main" id="{BAEFD648-1A3E-A44D-900B-07F9D6B2E7BA}"/>
              </a:ext>
            </a:extLst>
          </p:cNvPr>
          <p:cNvSpPr/>
          <p:nvPr/>
        </p:nvSpPr>
        <p:spPr>
          <a:xfrm>
            <a:off x="10715693" y="4755958"/>
            <a:ext cx="1216773" cy="407025"/>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066916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D429-33B1-AD4F-B5D4-0A87492CBF02}"/>
              </a:ext>
            </a:extLst>
          </p:cNvPr>
          <p:cNvSpPr>
            <a:spLocks noGrp="1"/>
          </p:cNvSpPr>
          <p:nvPr>
            <p:ph type="ctrTitle"/>
          </p:nvPr>
        </p:nvSpPr>
        <p:spPr>
          <a:xfrm>
            <a:off x="349730" y="2118053"/>
            <a:ext cx="8546297" cy="1310947"/>
          </a:xfrm>
        </p:spPr>
        <p:txBody>
          <a:bodyPr/>
          <a:lstStyle/>
          <a:p>
            <a:r>
              <a:rPr lang="en-US" dirty="0">
                <a:latin typeface="Arial" charset="0"/>
                <a:ea typeface="Arial" charset="0"/>
                <a:cs typeface="Arial" charset="0"/>
              </a:rPr>
              <a:t>ESG Overview</a:t>
            </a:r>
            <a:endParaRPr lang="en-US" dirty="0"/>
          </a:p>
        </p:txBody>
      </p:sp>
      <p:sp>
        <p:nvSpPr>
          <p:cNvPr id="3" name="Subtitle 2">
            <a:extLst>
              <a:ext uri="{FF2B5EF4-FFF2-40B4-BE49-F238E27FC236}">
                <a16:creationId xmlns:a16="http://schemas.microsoft.com/office/drawing/2014/main" id="{1BB76A0F-D35A-5B4E-B630-58331EEA82FD}"/>
              </a:ext>
            </a:extLst>
          </p:cNvPr>
          <p:cNvSpPr>
            <a:spLocks noGrp="1"/>
          </p:cNvSpPr>
          <p:nvPr>
            <p:ph type="subTitle" idx="1"/>
          </p:nvPr>
        </p:nvSpPr>
        <p:spPr/>
        <p:txBody>
          <a:bodyPr/>
          <a:lstStyle/>
          <a:p>
            <a:r>
              <a:rPr lang="en-US" dirty="0"/>
              <a:t>Contradictions and Solutions</a:t>
            </a:r>
          </a:p>
        </p:txBody>
      </p:sp>
    </p:spTree>
    <p:extLst>
      <p:ext uri="{BB962C8B-B14F-4D97-AF65-F5344CB8AC3E}">
        <p14:creationId xmlns:p14="http://schemas.microsoft.com/office/powerpoint/2010/main" val="150667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8752" y="789305"/>
            <a:ext cx="11594592" cy="391837"/>
          </a:xfrm>
        </p:spPr>
        <p:txBody>
          <a:bodyPr/>
          <a:lstStyle/>
          <a:p>
            <a:r>
              <a:rPr lang="en-US" dirty="0">
                <a:latin typeface="Arial" panose="020B0604020202020204" pitchFamily="34" charset="0"/>
                <a:cs typeface="Arial" panose="020B0604020202020204" pitchFamily="34" charset="0"/>
              </a:rPr>
              <a:t>Sample Daily Output from </a:t>
            </a:r>
            <a:r>
              <a:rPr lang="en-US" b="1" dirty="0">
                <a:latin typeface="Arial" panose="020B0604020202020204" pitchFamily="34" charset="0"/>
                <a:cs typeface="Arial" panose="020B0604020202020204" pitchFamily="34" charset="0"/>
              </a:rPr>
              <a:t>Core Company</a:t>
            </a:r>
            <a:r>
              <a:rPr lang="en-US" dirty="0">
                <a:latin typeface="Arial" panose="020B0604020202020204" pitchFamily="34" charset="0"/>
                <a:cs typeface="Arial" panose="020B0604020202020204" pitchFamily="34" charset="0"/>
              </a:rPr>
              <a:t>-ESG Package</a:t>
            </a:r>
          </a:p>
        </p:txBody>
      </p:sp>
      <p:pic>
        <p:nvPicPr>
          <p:cNvPr id="6" name="Picture 5" descr="Table&#10;&#10;Description automatically generated">
            <a:extLst>
              <a:ext uri="{FF2B5EF4-FFF2-40B4-BE49-F238E27FC236}">
                <a16:creationId xmlns:a16="http://schemas.microsoft.com/office/drawing/2014/main" id="{7A2DCC0B-0681-7644-BEF1-96877A5015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686" y="2344189"/>
            <a:ext cx="11436626" cy="2924302"/>
          </a:xfrm>
          <a:prstGeom prst="rect">
            <a:avLst/>
          </a:prstGeom>
        </p:spPr>
      </p:pic>
      <p:sp>
        <p:nvSpPr>
          <p:cNvPr id="5" name="Rectangle 4">
            <a:extLst>
              <a:ext uri="{FF2B5EF4-FFF2-40B4-BE49-F238E27FC236}">
                <a16:creationId xmlns:a16="http://schemas.microsoft.com/office/drawing/2014/main" id="{598E8AE7-AFE7-4076-BFEF-F950E8C103DB}"/>
              </a:ext>
            </a:extLst>
          </p:cNvPr>
          <p:cNvSpPr/>
          <p:nvPr/>
        </p:nvSpPr>
        <p:spPr>
          <a:xfrm>
            <a:off x="3581331" y="1746591"/>
            <a:ext cx="1620863" cy="540391"/>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The </a:t>
            </a:r>
            <a:r>
              <a:rPr lang="en-US" sz="1400" dirty="0" err="1">
                <a:solidFill>
                  <a:schemeClr val="tx1"/>
                </a:solidFill>
              </a:rPr>
              <a:t>PermID</a:t>
            </a:r>
            <a:r>
              <a:rPr lang="en-US" sz="1400" dirty="0">
                <a:solidFill>
                  <a:schemeClr val="tx1"/>
                </a:solidFill>
              </a:rPr>
              <a:t> for each Company.</a:t>
            </a:r>
          </a:p>
        </p:txBody>
      </p:sp>
      <p:sp>
        <p:nvSpPr>
          <p:cNvPr id="7" name="Rectangle 6">
            <a:extLst>
              <a:ext uri="{FF2B5EF4-FFF2-40B4-BE49-F238E27FC236}">
                <a16:creationId xmlns:a16="http://schemas.microsoft.com/office/drawing/2014/main" id="{356F0CAE-793D-4FAE-BBD7-7EA54BDF0CCA}"/>
              </a:ext>
            </a:extLst>
          </p:cNvPr>
          <p:cNvSpPr/>
          <p:nvPr/>
        </p:nvSpPr>
        <p:spPr>
          <a:xfrm>
            <a:off x="8191512" y="1713879"/>
            <a:ext cx="3330392" cy="509657"/>
          </a:xfrm>
          <a:prstGeom prst="rect">
            <a:avLst/>
          </a:prstGeom>
          <a:solidFill>
            <a:schemeClr val="bg1"/>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The 3 ESG scores, 3 Pillar scores, and 10 Category scores extend off-screen.</a:t>
            </a:r>
          </a:p>
        </p:txBody>
      </p:sp>
      <p:sp>
        <p:nvSpPr>
          <p:cNvPr id="8" name="Rectangle 7">
            <a:extLst>
              <a:ext uri="{FF2B5EF4-FFF2-40B4-BE49-F238E27FC236}">
                <a16:creationId xmlns:a16="http://schemas.microsoft.com/office/drawing/2014/main" id="{237E6CE8-3310-4FD6-A8C5-50044E702324}"/>
              </a:ext>
            </a:extLst>
          </p:cNvPr>
          <p:cNvSpPr/>
          <p:nvPr/>
        </p:nvSpPr>
        <p:spPr>
          <a:xfrm>
            <a:off x="4559643" y="5372026"/>
            <a:ext cx="3979908" cy="1059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Buzz is the number of ESG references in the past 365 days. All other Core ESG scores are 1 to 100 percentile ranks</a:t>
            </a:r>
            <a:r>
              <a:rPr lang="en-US" sz="1400" dirty="0">
                <a:solidFill>
                  <a:schemeClr val="tx1"/>
                </a:solidFill>
                <a:sym typeface="Wingdings" panose="05000000000000000000" pitchFamily="2" charset="2"/>
              </a:rPr>
              <a:t>. Larger numbers are subjectively positive. Note that companies are percentile-ranked according to their Industry.</a:t>
            </a:r>
            <a:endParaRPr lang="en-US" sz="1400" dirty="0">
              <a:solidFill>
                <a:schemeClr val="tx1"/>
              </a:solidFill>
            </a:endParaRPr>
          </a:p>
        </p:txBody>
      </p:sp>
      <p:sp>
        <p:nvSpPr>
          <p:cNvPr id="9" name="Rectangle 8">
            <a:extLst>
              <a:ext uri="{FF2B5EF4-FFF2-40B4-BE49-F238E27FC236}">
                <a16:creationId xmlns:a16="http://schemas.microsoft.com/office/drawing/2014/main" id="{BF358A49-6E4E-4F5B-B342-4B6D24EF97F6}"/>
              </a:ext>
            </a:extLst>
          </p:cNvPr>
          <p:cNvSpPr/>
          <p:nvPr/>
        </p:nvSpPr>
        <p:spPr>
          <a:xfrm>
            <a:off x="8699157" y="5337993"/>
            <a:ext cx="3403943" cy="1520007"/>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Note </a:t>
            </a:r>
            <a:r>
              <a:rPr lang="en-US" sz="1400" dirty="0" err="1">
                <a:solidFill>
                  <a:schemeClr val="tx1"/>
                </a:solidFill>
              </a:rPr>
              <a:t>Wirecard</a:t>
            </a:r>
            <a:r>
              <a:rPr lang="en-US" sz="1400" dirty="0">
                <a:solidFill>
                  <a:schemeClr val="tx1"/>
                </a:solidFill>
              </a:rPr>
              <a:t> has a low (5) Controversies score and low values are subjectively bad. Note BP has a high Environmental score (95) because companies are rated according to an Industry comparison (Oil), and BP has committed to go carbon-neutral.</a:t>
            </a:r>
          </a:p>
        </p:txBody>
      </p:sp>
      <p:sp>
        <p:nvSpPr>
          <p:cNvPr id="10" name="Rectangle 9">
            <a:extLst>
              <a:ext uri="{FF2B5EF4-FFF2-40B4-BE49-F238E27FC236}">
                <a16:creationId xmlns:a16="http://schemas.microsoft.com/office/drawing/2014/main" id="{D111ADE8-CEF1-4FEA-89AD-25F7AB4EC9A3}"/>
              </a:ext>
            </a:extLst>
          </p:cNvPr>
          <p:cNvSpPr/>
          <p:nvPr/>
        </p:nvSpPr>
        <p:spPr>
          <a:xfrm>
            <a:off x="1414826" y="1746591"/>
            <a:ext cx="1938195" cy="54677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Industry TRBC code and name included.</a:t>
            </a:r>
          </a:p>
        </p:txBody>
      </p:sp>
      <p:sp>
        <p:nvSpPr>
          <p:cNvPr id="11" name="Rectangle 10">
            <a:extLst>
              <a:ext uri="{FF2B5EF4-FFF2-40B4-BE49-F238E27FC236}">
                <a16:creationId xmlns:a16="http://schemas.microsoft.com/office/drawing/2014/main" id="{DD35D4AD-D692-4D47-891E-430FBB911D71}"/>
              </a:ext>
            </a:extLst>
          </p:cNvPr>
          <p:cNvSpPr/>
          <p:nvPr/>
        </p:nvSpPr>
        <p:spPr>
          <a:xfrm>
            <a:off x="3509182" y="2353857"/>
            <a:ext cx="773350" cy="920785"/>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2" name="Rectangle 11">
            <a:extLst>
              <a:ext uri="{FF2B5EF4-FFF2-40B4-BE49-F238E27FC236}">
                <a16:creationId xmlns:a16="http://schemas.microsoft.com/office/drawing/2014/main" id="{B28C55FC-B1A2-48A2-857D-8DE8FE978C82}"/>
              </a:ext>
            </a:extLst>
          </p:cNvPr>
          <p:cNvSpPr/>
          <p:nvPr/>
        </p:nvSpPr>
        <p:spPr>
          <a:xfrm>
            <a:off x="6831447" y="2291973"/>
            <a:ext cx="5019936" cy="23083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3" name="Rectangle 12">
            <a:extLst>
              <a:ext uri="{FF2B5EF4-FFF2-40B4-BE49-F238E27FC236}">
                <a16:creationId xmlns:a16="http://schemas.microsoft.com/office/drawing/2014/main" id="{A33808AD-8230-4794-8899-7071C902341F}"/>
              </a:ext>
            </a:extLst>
          </p:cNvPr>
          <p:cNvSpPr/>
          <p:nvPr/>
        </p:nvSpPr>
        <p:spPr>
          <a:xfrm>
            <a:off x="6240162" y="5072194"/>
            <a:ext cx="2915849" cy="22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a:extLst>
              <a:ext uri="{FF2B5EF4-FFF2-40B4-BE49-F238E27FC236}">
                <a16:creationId xmlns:a16="http://schemas.microsoft.com/office/drawing/2014/main" id="{82D2324E-8F57-4A41-96CB-A63DDBF0CA6B}"/>
              </a:ext>
            </a:extLst>
          </p:cNvPr>
          <p:cNvSpPr/>
          <p:nvPr/>
        </p:nvSpPr>
        <p:spPr>
          <a:xfrm>
            <a:off x="2014151" y="2361821"/>
            <a:ext cx="1457960" cy="90046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15E9212F-1FBD-4AFA-954D-6303DC118508}"/>
              </a:ext>
            </a:extLst>
          </p:cNvPr>
          <p:cNvSpPr/>
          <p:nvPr/>
        </p:nvSpPr>
        <p:spPr>
          <a:xfrm>
            <a:off x="8832709" y="4706103"/>
            <a:ext cx="360027" cy="23083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7" name="Rectangle 16">
            <a:extLst>
              <a:ext uri="{FF2B5EF4-FFF2-40B4-BE49-F238E27FC236}">
                <a16:creationId xmlns:a16="http://schemas.microsoft.com/office/drawing/2014/main" id="{FEE731D7-7413-4BBC-A637-CB9FD43A5AA2}"/>
              </a:ext>
            </a:extLst>
          </p:cNvPr>
          <p:cNvSpPr/>
          <p:nvPr/>
        </p:nvSpPr>
        <p:spPr>
          <a:xfrm>
            <a:off x="9650627" y="4504650"/>
            <a:ext cx="272116" cy="22754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1968362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25E-7007-FA4D-BF22-F41C2BE23C74}"/>
              </a:ext>
            </a:extLst>
          </p:cNvPr>
          <p:cNvSpPr>
            <a:spLocks noGrp="1"/>
          </p:cNvSpPr>
          <p:nvPr>
            <p:ph type="title"/>
          </p:nvPr>
        </p:nvSpPr>
        <p:spPr/>
        <p:txBody>
          <a:bodyPr/>
          <a:lstStyle/>
          <a:p>
            <a:r>
              <a:rPr lang="en-US" dirty="0"/>
              <a:t>Media Reports on Management Diversity</a:t>
            </a:r>
            <a:br>
              <a:rPr lang="en-US" dirty="0"/>
            </a:br>
            <a:endParaRPr lang="en-US" dirty="0"/>
          </a:p>
        </p:txBody>
      </p:sp>
      <p:sp>
        <p:nvSpPr>
          <p:cNvPr id="3" name="Text Placeholder 2">
            <a:extLst>
              <a:ext uri="{FF2B5EF4-FFF2-40B4-BE49-F238E27FC236}">
                <a16:creationId xmlns:a16="http://schemas.microsoft.com/office/drawing/2014/main" id="{315915BF-2D8E-BE4F-8030-73854073C814}"/>
              </a:ext>
            </a:extLst>
          </p:cNvPr>
          <p:cNvSpPr>
            <a:spLocks noGrp="1"/>
          </p:cNvSpPr>
          <p:nvPr>
            <p:ph type="body" sz="quarter" idx="18"/>
          </p:nvPr>
        </p:nvSpPr>
        <p:spPr/>
        <p:txBody>
          <a:bodyPr/>
          <a:lstStyle/>
          <a:p>
            <a:r>
              <a:rPr lang="en-US" dirty="0">
                <a:solidFill>
                  <a:srgbClr val="242424"/>
                </a:solidFill>
                <a:latin typeface="Arial Regular"/>
              </a:rPr>
              <a:t>Tracking the </a:t>
            </a:r>
            <a:r>
              <a:rPr lang="en-US" b="1" dirty="0">
                <a:solidFill>
                  <a:srgbClr val="242424"/>
                </a:solidFill>
                <a:latin typeface="Arial Black" panose="020B0604020202020204" pitchFamily="34" charset="0"/>
                <a:cs typeface="Arial Black" panose="020B0604020202020204" pitchFamily="34" charset="0"/>
              </a:rPr>
              <a:t>Management Diversity</a:t>
            </a:r>
            <a:r>
              <a:rPr lang="en-US" b="1" dirty="0">
                <a:solidFill>
                  <a:srgbClr val="242424"/>
                </a:solidFill>
                <a:latin typeface="Arial Regular"/>
              </a:rPr>
              <a:t> </a:t>
            </a:r>
            <a:r>
              <a:rPr lang="en-US" dirty="0">
                <a:solidFill>
                  <a:srgbClr val="242424"/>
                </a:solidFill>
                <a:latin typeface="Arial Regular"/>
              </a:rPr>
              <a:t>Index for Citi</a:t>
            </a:r>
            <a:endParaRPr lang="en-US" dirty="0">
              <a:latin typeface="Arial Regular"/>
            </a:endParaRPr>
          </a:p>
          <a:p>
            <a:endParaRPr lang="en-US" dirty="0"/>
          </a:p>
        </p:txBody>
      </p:sp>
      <p:grpSp>
        <p:nvGrpSpPr>
          <p:cNvPr id="5" name="Group 4">
            <a:extLst>
              <a:ext uri="{FF2B5EF4-FFF2-40B4-BE49-F238E27FC236}">
                <a16:creationId xmlns:a16="http://schemas.microsoft.com/office/drawing/2014/main" id="{7525067C-1ECD-3E46-B72A-3AE0BDDCF758}"/>
              </a:ext>
            </a:extLst>
          </p:cNvPr>
          <p:cNvGrpSpPr/>
          <p:nvPr/>
        </p:nvGrpSpPr>
        <p:grpSpPr>
          <a:xfrm>
            <a:off x="933576" y="1440000"/>
            <a:ext cx="10324847" cy="5102115"/>
            <a:chOff x="762253" y="1440000"/>
            <a:chExt cx="10324847" cy="5102115"/>
          </a:xfrm>
        </p:grpSpPr>
        <p:pic>
          <p:nvPicPr>
            <p:cNvPr id="6" name="Picture 5">
              <a:extLst>
                <a:ext uri="{FF2B5EF4-FFF2-40B4-BE49-F238E27FC236}">
                  <a16:creationId xmlns:a16="http://schemas.microsoft.com/office/drawing/2014/main" id="{0ACE88A3-0721-A840-8995-606EC86619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253" y="1440000"/>
              <a:ext cx="10324847" cy="5102115"/>
            </a:xfrm>
            <a:prstGeom prst="rect">
              <a:avLst/>
            </a:prstGeom>
          </p:spPr>
        </p:pic>
        <p:pic>
          <p:nvPicPr>
            <p:cNvPr id="7" name="Picture 6">
              <a:extLst>
                <a:ext uri="{FF2B5EF4-FFF2-40B4-BE49-F238E27FC236}">
                  <a16:creationId xmlns:a16="http://schemas.microsoft.com/office/drawing/2014/main" id="{2B179079-488E-F248-9C92-FBB45832E2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8060" y="1564898"/>
              <a:ext cx="2231293" cy="3057525"/>
            </a:xfrm>
            <a:prstGeom prst="rect">
              <a:avLst/>
            </a:prstGeom>
          </p:spPr>
        </p:pic>
        <p:pic>
          <p:nvPicPr>
            <p:cNvPr id="8" name="Picture 7">
              <a:extLst>
                <a:ext uri="{FF2B5EF4-FFF2-40B4-BE49-F238E27FC236}">
                  <a16:creationId xmlns:a16="http://schemas.microsoft.com/office/drawing/2014/main" id="{92B4FF18-C78A-0944-8B01-947D424412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206952" y="2907815"/>
              <a:ext cx="2173390" cy="214313"/>
            </a:xfrm>
            <a:prstGeom prst="rect">
              <a:avLst/>
            </a:prstGeom>
          </p:spPr>
        </p:pic>
      </p:grpSp>
    </p:spTree>
    <p:extLst>
      <p:ext uri="{BB962C8B-B14F-4D97-AF65-F5344CB8AC3E}">
        <p14:creationId xmlns:p14="http://schemas.microsoft.com/office/powerpoint/2010/main" val="3737055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22DF-7AEC-1D4A-8189-0EF6FD6FF410}"/>
              </a:ext>
            </a:extLst>
          </p:cNvPr>
          <p:cNvSpPr>
            <a:spLocks noGrp="1"/>
          </p:cNvSpPr>
          <p:nvPr>
            <p:ph type="title"/>
          </p:nvPr>
        </p:nvSpPr>
        <p:spPr/>
        <p:txBody>
          <a:bodyPr/>
          <a:lstStyle/>
          <a:p>
            <a:r>
              <a:rPr lang="en-US" dirty="0">
                <a:solidFill>
                  <a:schemeClr val="tx2"/>
                </a:solidFill>
              </a:rPr>
              <a:t>Citi Has Relatively High ManagementTrust in the Media</a:t>
            </a:r>
            <a:br>
              <a:rPr lang="en-US" dirty="0"/>
            </a:br>
            <a:br>
              <a:rPr lang="en-US" dirty="0"/>
            </a:br>
            <a:endParaRPr lang="en-US" dirty="0"/>
          </a:p>
        </p:txBody>
      </p:sp>
      <p:sp>
        <p:nvSpPr>
          <p:cNvPr id="3" name="Text Placeholder 2">
            <a:extLst>
              <a:ext uri="{FF2B5EF4-FFF2-40B4-BE49-F238E27FC236}">
                <a16:creationId xmlns:a16="http://schemas.microsoft.com/office/drawing/2014/main" id="{541AA956-FE16-4B4A-9EE4-C47BEE143B89}"/>
              </a:ext>
            </a:extLst>
          </p:cNvPr>
          <p:cNvSpPr>
            <a:spLocks noGrp="1"/>
          </p:cNvSpPr>
          <p:nvPr>
            <p:ph type="body" sz="quarter" idx="18"/>
          </p:nvPr>
        </p:nvSpPr>
        <p:spPr/>
        <p:txBody>
          <a:bodyPr/>
          <a:lstStyle/>
          <a:p>
            <a:r>
              <a:rPr lang="en-US" dirty="0" err="1"/>
              <a:t>ManagementTrust</a:t>
            </a:r>
            <a:r>
              <a:rPr lang="en-US" dirty="0"/>
              <a:t> Heatmap in MarketPsych Data Eikon App</a:t>
            </a:r>
          </a:p>
          <a:p>
            <a:endParaRPr lang="en-US" dirty="0"/>
          </a:p>
        </p:txBody>
      </p:sp>
      <p:pic>
        <p:nvPicPr>
          <p:cNvPr id="4" name="Picture 3" descr="Chart, treemap chart&#10;&#10;Description automatically generated">
            <a:extLst>
              <a:ext uri="{FF2B5EF4-FFF2-40B4-BE49-F238E27FC236}">
                <a16:creationId xmlns:a16="http://schemas.microsoft.com/office/drawing/2014/main" id="{17A50998-8E26-3F4B-AC1B-13924F9607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9002" y="1693916"/>
            <a:ext cx="10981451" cy="4977882"/>
          </a:xfrm>
          <a:prstGeom prst="rect">
            <a:avLst/>
          </a:prstGeom>
        </p:spPr>
      </p:pic>
      <p:sp>
        <p:nvSpPr>
          <p:cNvPr id="5" name="Rectangle 4">
            <a:extLst>
              <a:ext uri="{FF2B5EF4-FFF2-40B4-BE49-F238E27FC236}">
                <a16:creationId xmlns:a16="http://schemas.microsoft.com/office/drawing/2014/main" id="{58AFA193-8C5F-6943-8938-C8F96C4D6865}"/>
              </a:ext>
            </a:extLst>
          </p:cNvPr>
          <p:cNvSpPr/>
          <p:nvPr/>
        </p:nvSpPr>
        <p:spPr>
          <a:xfrm>
            <a:off x="1939420" y="1440000"/>
            <a:ext cx="9735746" cy="253916"/>
          </a:xfrm>
          <a:prstGeom prst="rect">
            <a:avLst/>
          </a:prstGeom>
        </p:spPr>
        <p:txBody>
          <a:bodyPr wrap="square" lIns="90000">
            <a:spAutoFit/>
          </a:bodyPr>
          <a:lstStyle/>
          <a:p>
            <a:r>
              <a:rPr lang="en-US" sz="1050" dirty="0" err="1">
                <a:latin typeface="Arial" panose="020B0604020202020204" pitchFamily="34" charset="0"/>
                <a:cs typeface="Arial" panose="020B0604020202020204" pitchFamily="34" charset="0"/>
              </a:rPr>
              <a:t>ManagementTrust</a:t>
            </a:r>
            <a:r>
              <a:rPr lang="en-US" sz="1050" dirty="0">
                <a:latin typeface="Arial" panose="020B0604020202020204" pitchFamily="34" charset="0"/>
                <a:cs typeface="Arial" panose="020B0604020202020204" pitchFamily="34" charset="0"/>
              </a:rPr>
              <a:t> of Global stocks for Dec 2020 -Jan 2021, where green is more positive and red tones are more negative. Box size is Buzz.</a:t>
            </a:r>
          </a:p>
        </p:txBody>
      </p:sp>
    </p:spTree>
    <p:extLst>
      <p:ext uri="{BB962C8B-B14F-4D97-AF65-F5344CB8AC3E}">
        <p14:creationId xmlns:p14="http://schemas.microsoft.com/office/powerpoint/2010/main" val="4076438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D429-33B1-AD4F-B5D4-0A87492CBF02}"/>
              </a:ext>
            </a:extLst>
          </p:cNvPr>
          <p:cNvSpPr>
            <a:spLocks noGrp="1"/>
          </p:cNvSpPr>
          <p:nvPr>
            <p:ph type="ctrTitle"/>
          </p:nvPr>
        </p:nvSpPr>
        <p:spPr>
          <a:xfrm>
            <a:off x="349730" y="2118053"/>
            <a:ext cx="8546297" cy="1310947"/>
          </a:xfrm>
        </p:spPr>
        <p:txBody>
          <a:bodyPr/>
          <a:lstStyle/>
          <a:p>
            <a:r>
              <a:rPr lang="en-US" dirty="0"/>
              <a:t>Research Findings - Companies</a:t>
            </a:r>
          </a:p>
        </p:txBody>
      </p:sp>
      <p:sp>
        <p:nvSpPr>
          <p:cNvPr id="3" name="Subtitle 2">
            <a:extLst>
              <a:ext uri="{FF2B5EF4-FFF2-40B4-BE49-F238E27FC236}">
                <a16:creationId xmlns:a16="http://schemas.microsoft.com/office/drawing/2014/main" id="{1BB76A0F-D35A-5B4E-B630-58331EEA82FD}"/>
              </a:ext>
            </a:extLst>
          </p:cNvPr>
          <p:cNvSpPr>
            <a:spLocks noGrp="1"/>
          </p:cNvSpPr>
          <p:nvPr>
            <p:ph type="subTitle" idx="1"/>
          </p:nvPr>
        </p:nvSpPr>
        <p:spPr/>
        <p:txBody>
          <a:bodyPr/>
          <a:lstStyle/>
          <a:p>
            <a:r>
              <a:rPr lang="en-US" dirty="0"/>
              <a:t>Portfolio &amp; Risk Management Case Studies</a:t>
            </a:r>
          </a:p>
        </p:txBody>
      </p:sp>
    </p:spTree>
    <p:extLst>
      <p:ext uri="{BB962C8B-B14F-4D97-AF65-F5344CB8AC3E}">
        <p14:creationId xmlns:p14="http://schemas.microsoft.com/office/powerpoint/2010/main" val="420277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1FAF-471F-624A-B909-1482DA0309B2}"/>
              </a:ext>
            </a:extLst>
          </p:cNvPr>
          <p:cNvSpPr>
            <a:spLocks noGrp="1"/>
          </p:cNvSpPr>
          <p:nvPr>
            <p:ph type="title"/>
          </p:nvPr>
        </p:nvSpPr>
        <p:spPr/>
        <p:txBody>
          <a:bodyPr/>
          <a:lstStyle/>
          <a:p>
            <a:r>
              <a:rPr lang="en-US" dirty="0"/>
              <a:t>Use Case #1: Portfolio Formation</a:t>
            </a:r>
          </a:p>
        </p:txBody>
      </p:sp>
      <p:sp>
        <p:nvSpPr>
          <p:cNvPr id="3" name="Text Placeholder 2">
            <a:extLst>
              <a:ext uri="{FF2B5EF4-FFF2-40B4-BE49-F238E27FC236}">
                <a16:creationId xmlns:a16="http://schemas.microsoft.com/office/drawing/2014/main" id="{107A98C3-D986-2A4B-A583-884CC728BEB0}"/>
              </a:ext>
            </a:extLst>
          </p:cNvPr>
          <p:cNvSpPr>
            <a:spLocks noGrp="1"/>
          </p:cNvSpPr>
          <p:nvPr>
            <p:ph type="body" sz="quarter" idx="18"/>
          </p:nvPr>
        </p:nvSpPr>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Investing based on the extremes of </a:t>
            </a:r>
            <a:r>
              <a:rPr lang="en-US" b="1" dirty="0">
                <a:solidFill>
                  <a:srgbClr val="242424"/>
                </a:solidFill>
                <a:latin typeface="Arial Black" panose="020B0604020202020204" pitchFamily="34" charset="0"/>
                <a:cs typeface="Arial Black" panose="020B0604020202020204" pitchFamily="34" charset="0"/>
              </a:rPr>
              <a:t>Workplace Sentiment</a:t>
            </a:r>
            <a:endParaRPr lang="en-US" b="1" dirty="0">
              <a:latin typeface="Arial Regular"/>
            </a:endParaRPr>
          </a:p>
          <a:p>
            <a:endParaRPr lang="en-US" dirty="0"/>
          </a:p>
        </p:txBody>
      </p:sp>
      <p:pic>
        <p:nvPicPr>
          <p:cNvPr id="4" name="Picture 3">
            <a:extLst>
              <a:ext uri="{FF2B5EF4-FFF2-40B4-BE49-F238E27FC236}">
                <a16:creationId xmlns:a16="http://schemas.microsoft.com/office/drawing/2014/main" id="{AB998932-D4A3-7845-96F4-1061A8766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559" y="1440000"/>
            <a:ext cx="6548298" cy="4845050"/>
          </a:xfrm>
          <a:prstGeom prst="rect">
            <a:avLst/>
          </a:prstGeom>
        </p:spPr>
      </p:pic>
      <p:pic>
        <p:nvPicPr>
          <p:cNvPr id="5" name="Picture 4">
            <a:extLst>
              <a:ext uri="{FF2B5EF4-FFF2-40B4-BE49-F238E27FC236}">
                <a16:creationId xmlns:a16="http://schemas.microsoft.com/office/drawing/2014/main" id="{855EAF95-E0EE-A242-BF43-CABC04DB5C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2966" y="1440000"/>
            <a:ext cx="4851107" cy="4367359"/>
          </a:xfrm>
          <a:prstGeom prst="rect">
            <a:avLst/>
          </a:prstGeom>
        </p:spPr>
      </p:pic>
    </p:spTree>
    <p:extLst>
      <p:ext uri="{BB962C8B-B14F-4D97-AF65-F5344CB8AC3E}">
        <p14:creationId xmlns:p14="http://schemas.microsoft.com/office/powerpoint/2010/main" val="2474834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1FAF-471F-624A-B909-1482DA0309B2}"/>
              </a:ext>
            </a:extLst>
          </p:cNvPr>
          <p:cNvSpPr>
            <a:spLocks noGrp="1"/>
          </p:cNvSpPr>
          <p:nvPr>
            <p:ph type="title"/>
          </p:nvPr>
        </p:nvSpPr>
        <p:spPr/>
        <p:txBody>
          <a:bodyPr/>
          <a:lstStyle/>
          <a:p>
            <a:r>
              <a:rPr lang="en-US" dirty="0"/>
              <a:t>Use Case #2: Finding Winners</a:t>
            </a:r>
          </a:p>
        </p:txBody>
      </p:sp>
      <p:sp>
        <p:nvSpPr>
          <p:cNvPr id="3" name="Text Placeholder 2">
            <a:extLst>
              <a:ext uri="{FF2B5EF4-FFF2-40B4-BE49-F238E27FC236}">
                <a16:creationId xmlns:a16="http://schemas.microsoft.com/office/drawing/2014/main" id="{107A98C3-D986-2A4B-A583-884CC728BEB0}"/>
              </a:ext>
            </a:extLst>
          </p:cNvPr>
          <p:cNvSpPr>
            <a:spLocks noGrp="1"/>
          </p:cNvSpPr>
          <p:nvPr>
            <p:ph type="body" sz="quarter" idx="18"/>
          </p:nvPr>
        </p:nvSpPr>
        <p:spPr/>
        <p:txBody>
          <a:bodyPr/>
          <a:lstStyle/>
          <a:p>
            <a:pPr>
              <a:lnSpc>
                <a:spcPts val="3300"/>
              </a:lnSpc>
            </a:pPr>
            <a:r>
              <a:rPr lang="en-US" dirty="0">
                <a:solidFill>
                  <a:srgbClr val="242424"/>
                </a:solidFill>
                <a:latin typeface="Arial Regular"/>
              </a:rPr>
              <a:t>Investing in High </a:t>
            </a:r>
            <a:r>
              <a:rPr lang="en-US" b="1" dirty="0">
                <a:solidFill>
                  <a:srgbClr val="242424"/>
                </a:solidFill>
                <a:latin typeface="Arial Black" panose="020B0604020202020204" pitchFamily="34" charset="0"/>
                <a:cs typeface="Arial Black" panose="020B0604020202020204" pitchFamily="34" charset="0"/>
              </a:rPr>
              <a:t>Innovation</a:t>
            </a:r>
            <a:r>
              <a:rPr lang="en-US" b="1" dirty="0">
                <a:solidFill>
                  <a:srgbClr val="242424"/>
                </a:solidFill>
                <a:latin typeface="Arial Regular"/>
              </a:rPr>
              <a:t> </a:t>
            </a:r>
            <a:r>
              <a:rPr lang="en-US" dirty="0">
                <a:solidFill>
                  <a:srgbClr val="242424"/>
                </a:solidFill>
                <a:latin typeface="Arial Regular"/>
              </a:rPr>
              <a:t>Companies</a:t>
            </a:r>
            <a:endParaRPr lang="en-US" dirty="0">
              <a:latin typeface="Arial Regular"/>
            </a:endParaRPr>
          </a:p>
          <a:p>
            <a:endParaRPr lang="en-US" dirty="0"/>
          </a:p>
        </p:txBody>
      </p:sp>
      <p:pic>
        <p:nvPicPr>
          <p:cNvPr id="5" name="Picture 4">
            <a:extLst>
              <a:ext uri="{FF2B5EF4-FFF2-40B4-BE49-F238E27FC236}">
                <a16:creationId xmlns:a16="http://schemas.microsoft.com/office/drawing/2014/main" id="{100C639D-264F-6742-AC2D-032A1C7606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144" y="1440000"/>
            <a:ext cx="10169526" cy="4995764"/>
          </a:xfrm>
          <a:prstGeom prst="rect">
            <a:avLst/>
          </a:prstGeom>
        </p:spPr>
      </p:pic>
    </p:spTree>
    <p:extLst>
      <p:ext uri="{BB962C8B-B14F-4D97-AF65-F5344CB8AC3E}">
        <p14:creationId xmlns:p14="http://schemas.microsoft.com/office/powerpoint/2010/main" val="2357013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p:txBody>
          <a:bodyPr/>
          <a:lstStyle/>
          <a:p>
            <a:r>
              <a:rPr lang="en-US" dirty="0">
                <a:solidFill>
                  <a:srgbClr val="242424"/>
                </a:solidFill>
                <a:latin typeface="Arial Regular"/>
              </a:rPr>
              <a:t>Avoid Companies with </a:t>
            </a:r>
            <a:r>
              <a:rPr lang="en-US" b="1" dirty="0">
                <a:solidFill>
                  <a:srgbClr val="242424"/>
                </a:solidFill>
                <a:latin typeface="Arial Black" panose="020B0604020202020204" pitchFamily="34" charset="0"/>
                <a:cs typeface="Arial Black" panose="020B0604020202020204" pitchFamily="34" charset="0"/>
              </a:rPr>
              <a:t>Accounting </a:t>
            </a:r>
            <a:r>
              <a:rPr lang="en-US" b="1" dirty="0">
                <a:latin typeface="Arial Black" panose="020B0604020202020204" pitchFamily="34" charset="0"/>
                <a:cs typeface="Arial Black" panose="020B0604020202020204" pitchFamily="34" charset="0"/>
              </a:rPr>
              <a:t>Controversies</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45F4F2C1-F34D-2943-8DDF-6F4ABD3880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1237" y="1440000"/>
            <a:ext cx="10169526" cy="4904204"/>
          </a:xfrm>
          <a:prstGeom prst="rect">
            <a:avLst/>
          </a:prstGeom>
        </p:spPr>
      </p:pic>
    </p:spTree>
    <p:extLst>
      <p:ext uri="{BB962C8B-B14F-4D97-AF65-F5344CB8AC3E}">
        <p14:creationId xmlns:p14="http://schemas.microsoft.com/office/powerpoint/2010/main" val="306947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p:txBody>
          <a:bodyPr/>
          <a:lstStyle/>
          <a:p>
            <a:pPr>
              <a:lnSpc>
                <a:spcPts val="3300"/>
              </a:lnSpc>
            </a:pPr>
            <a:r>
              <a:rPr lang="en-US" dirty="0">
                <a:solidFill>
                  <a:srgbClr val="242424"/>
                </a:solidFill>
                <a:latin typeface="Arial Regular"/>
              </a:rPr>
              <a:t>…and also other </a:t>
            </a:r>
            <a:r>
              <a:rPr lang="en-US" b="1" dirty="0">
                <a:solidFill>
                  <a:srgbClr val="242424"/>
                </a:solidFill>
                <a:latin typeface="Arial Regular"/>
              </a:rPr>
              <a:t>Controversies</a:t>
            </a:r>
            <a:endParaRPr lang="en-US" b="1" dirty="0">
              <a:latin typeface="Arial Black" panose="020B0604020202020204" pitchFamily="34" charset="0"/>
              <a:cs typeface="Arial Black" panose="020B0604020202020204" pitchFamily="34" charset="0"/>
            </a:endParaRPr>
          </a:p>
          <a:p>
            <a:endParaRPr lang="en-US" dirty="0"/>
          </a:p>
        </p:txBody>
      </p:sp>
      <p:grpSp>
        <p:nvGrpSpPr>
          <p:cNvPr id="8" name="Group 7">
            <a:extLst>
              <a:ext uri="{FF2B5EF4-FFF2-40B4-BE49-F238E27FC236}">
                <a16:creationId xmlns:a16="http://schemas.microsoft.com/office/drawing/2014/main" id="{B78A5632-68DC-D743-A100-6E68ED2B19BB}"/>
              </a:ext>
            </a:extLst>
          </p:cNvPr>
          <p:cNvGrpSpPr/>
          <p:nvPr/>
        </p:nvGrpSpPr>
        <p:grpSpPr>
          <a:xfrm>
            <a:off x="821807" y="1440000"/>
            <a:ext cx="10509785" cy="4875236"/>
            <a:chOff x="821807" y="1535661"/>
            <a:chExt cx="10509785" cy="4875236"/>
          </a:xfrm>
        </p:grpSpPr>
        <p:pic>
          <p:nvPicPr>
            <p:cNvPr id="4" name="Picture 3">
              <a:extLst>
                <a:ext uri="{FF2B5EF4-FFF2-40B4-BE49-F238E27FC236}">
                  <a16:creationId xmlns:a16="http://schemas.microsoft.com/office/drawing/2014/main" id="{7D108A08-EF22-8845-8389-924AFF2EC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7372" y="3949426"/>
              <a:ext cx="4824219" cy="2364261"/>
            </a:xfrm>
            <a:prstGeom prst="rect">
              <a:avLst/>
            </a:prstGeom>
          </p:spPr>
        </p:pic>
        <p:pic>
          <p:nvPicPr>
            <p:cNvPr id="5" name="Picture 4">
              <a:extLst>
                <a:ext uri="{FF2B5EF4-FFF2-40B4-BE49-F238E27FC236}">
                  <a16:creationId xmlns:a16="http://schemas.microsoft.com/office/drawing/2014/main" id="{9EC061E9-2628-FD41-A5B7-7E9E075E6F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07373" y="1535661"/>
              <a:ext cx="4824219" cy="2364262"/>
            </a:xfrm>
            <a:prstGeom prst="rect">
              <a:avLst/>
            </a:prstGeom>
          </p:spPr>
        </p:pic>
        <p:pic>
          <p:nvPicPr>
            <p:cNvPr id="6" name="Picture 5">
              <a:extLst>
                <a:ext uri="{FF2B5EF4-FFF2-40B4-BE49-F238E27FC236}">
                  <a16:creationId xmlns:a16="http://schemas.microsoft.com/office/drawing/2014/main" id="{9FB06281-079E-4949-A59A-33C62C9811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807" y="1585165"/>
              <a:ext cx="4723207" cy="2314758"/>
            </a:xfrm>
            <a:prstGeom prst="rect">
              <a:avLst/>
            </a:prstGeom>
          </p:spPr>
        </p:pic>
        <p:pic>
          <p:nvPicPr>
            <p:cNvPr id="7" name="Picture 6">
              <a:extLst>
                <a:ext uri="{FF2B5EF4-FFF2-40B4-BE49-F238E27FC236}">
                  <a16:creationId xmlns:a16="http://schemas.microsoft.com/office/drawing/2014/main" id="{ABA43708-0AFD-2342-9ED9-0B6EA5CED8B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5662" y="3949426"/>
              <a:ext cx="5022573" cy="2461471"/>
            </a:xfrm>
            <a:prstGeom prst="rect">
              <a:avLst/>
            </a:prstGeom>
          </p:spPr>
        </p:pic>
      </p:grpSp>
    </p:spTree>
    <p:extLst>
      <p:ext uri="{BB962C8B-B14F-4D97-AF65-F5344CB8AC3E}">
        <p14:creationId xmlns:p14="http://schemas.microsoft.com/office/powerpoint/2010/main" val="1487538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D429-33B1-AD4F-B5D4-0A87492CBF02}"/>
              </a:ext>
            </a:extLst>
          </p:cNvPr>
          <p:cNvSpPr>
            <a:spLocks noGrp="1"/>
          </p:cNvSpPr>
          <p:nvPr>
            <p:ph type="ctrTitle"/>
          </p:nvPr>
        </p:nvSpPr>
        <p:spPr>
          <a:xfrm>
            <a:off x="349730" y="2118053"/>
            <a:ext cx="8546297" cy="1310947"/>
          </a:xfrm>
        </p:spPr>
        <p:txBody>
          <a:bodyPr/>
          <a:lstStyle/>
          <a:p>
            <a:r>
              <a:rPr lang="en-US" dirty="0"/>
              <a:t>Case Studies - Companies</a:t>
            </a:r>
          </a:p>
        </p:txBody>
      </p:sp>
      <p:sp>
        <p:nvSpPr>
          <p:cNvPr id="3" name="Subtitle 2">
            <a:extLst>
              <a:ext uri="{FF2B5EF4-FFF2-40B4-BE49-F238E27FC236}">
                <a16:creationId xmlns:a16="http://schemas.microsoft.com/office/drawing/2014/main" id="{1BB76A0F-D35A-5B4E-B630-58331EEA82FD}"/>
              </a:ext>
            </a:extLst>
          </p:cNvPr>
          <p:cNvSpPr>
            <a:spLocks noGrp="1"/>
          </p:cNvSpPr>
          <p:nvPr>
            <p:ph type="subTitle" idx="1"/>
          </p:nvPr>
        </p:nvSpPr>
        <p:spPr/>
        <p:txBody>
          <a:bodyPr/>
          <a:lstStyle/>
          <a:p>
            <a:r>
              <a:rPr lang="en-US" dirty="0"/>
              <a:t>Portfolio &amp; Risk Management Case Studies</a:t>
            </a:r>
          </a:p>
        </p:txBody>
      </p:sp>
    </p:spTree>
    <p:extLst>
      <p:ext uri="{BB962C8B-B14F-4D97-AF65-F5344CB8AC3E}">
        <p14:creationId xmlns:p14="http://schemas.microsoft.com/office/powerpoint/2010/main" val="4251353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Environmental:</a:t>
            </a:r>
            <a:r>
              <a:rPr lang="en-US" b="1" dirty="0">
                <a:solidFill>
                  <a:srgbClr val="242424"/>
                </a:solidFill>
                <a:latin typeface="Arial Black" panose="020B0604020202020204" pitchFamily="34" charset="0"/>
                <a:cs typeface="Arial Black" panose="020B0604020202020204" pitchFamily="34" charset="0"/>
              </a:rPr>
              <a:t> Emission</a:t>
            </a:r>
            <a:r>
              <a:rPr lang="en-US" dirty="0">
                <a:solidFill>
                  <a:srgbClr val="242424"/>
                </a:solidFill>
                <a:latin typeface="Arial Regular"/>
              </a:rPr>
              <a:t> </a:t>
            </a:r>
            <a:r>
              <a:rPr lang="en-US" b="1" dirty="0">
                <a:latin typeface="Arial Black" panose="020B0604020202020204" pitchFamily="34" charset="0"/>
                <a:cs typeface="Arial Black" panose="020B0604020202020204" pitchFamily="34" charset="0"/>
              </a:rPr>
              <a:t>Controversies</a:t>
            </a:r>
            <a:endParaRPr lang="en-US" b="1" dirty="0">
              <a:latin typeface="Arial" panose="020B060402020202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A668D16C-D13E-6B44-8071-533E2BE2C0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931" y="1381355"/>
            <a:ext cx="10215563" cy="5138246"/>
          </a:xfrm>
          <a:prstGeom prst="rect">
            <a:avLst/>
          </a:prstGeom>
        </p:spPr>
      </p:pic>
    </p:spTree>
    <p:extLst>
      <p:ext uri="{BB962C8B-B14F-4D97-AF65-F5344CB8AC3E}">
        <p14:creationId xmlns:p14="http://schemas.microsoft.com/office/powerpoint/2010/main" val="988025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extShape 1"/>
          <p:cNvSpPr txBox="1"/>
          <p:nvPr/>
        </p:nvSpPr>
        <p:spPr>
          <a:xfrm>
            <a:off x="1174656" y="415152"/>
            <a:ext cx="10020672" cy="898560"/>
          </a:xfrm>
          <a:prstGeom prst="rect">
            <a:avLst/>
          </a:prstGeom>
          <a:noFill/>
          <a:ln>
            <a:noFill/>
          </a:ln>
        </p:spPr>
        <p:txBody>
          <a:bodyPr anchor="ctr">
            <a:noAutofit/>
          </a:bodyPr>
          <a:lstStyle/>
          <a:p>
            <a:pPr>
              <a:lnSpc>
                <a:spcPct val="90000"/>
              </a:lnSpc>
            </a:pPr>
            <a:r>
              <a:rPr lang="en-US" sz="3360" dirty="0">
                <a:solidFill>
                  <a:schemeClr val="tx2"/>
                </a:solidFill>
                <a:latin typeface="Calibri" panose="020F0502020204030204" pitchFamily="34" charset="0"/>
                <a:cs typeface="Calibri" panose="020F0502020204030204" pitchFamily="34" charset="0"/>
              </a:rPr>
              <a:t>In 2020 Sustainability Turned a Corner</a:t>
            </a:r>
            <a:br>
              <a:rPr lang="en-US" sz="2160" b="1" dirty="0"/>
            </a:br>
            <a:r>
              <a:rPr lang="en-US" sz="2160" dirty="0"/>
              <a:t>Countries and Companies Announcing Mandates</a:t>
            </a:r>
            <a:endParaRPr lang="en-US" sz="2400" spc="-1" dirty="0">
              <a:latin typeface="Calibri"/>
            </a:endParaRPr>
          </a:p>
        </p:txBody>
      </p:sp>
      <p:sp>
        <p:nvSpPr>
          <p:cNvPr id="861" name="Line 2"/>
          <p:cNvSpPr/>
          <p:nvPr/>
        </p:nvSpPr>
        <p:spPr>
          <a:xfrm>
            <a:off x="609600" y="1458864"/>
            <a:ext cx="10972800" cy="0"/>
          </a:xfrm>
          <a:prstGeom prst="line">
            <a:avLst/>
          </a:prstGeom>
          <a:ln w="31680">
            <a:solidFill>
              <a:schemeClr val="tx1"/>
            </a:solidFill>
          </a:ln>
        </p:spPr>
        <p:style>
          <a:lnRef idx="1">
            <a:schemeClr val="accent1"/>
          </a:lnRef>
          <a:fillRef idx="0">
            <a:schemeClr val="accent1"/>
          </a:fillRef>
          <a:effectRef idx="0">
            <a:schemeClr val="accent1"/>
          </a:effectRef>
          <a:fontRef idx="minor"/>
        </p:style>
      </p:sp>
      <p:sp>
        <p:nvSpPr>
          <p:cNvPr id="862" name="CustomShape 3"/>
          <p:cNvSpPr/>
          <p:nvPr/>
        </p:nvSpPr>
        <p:spPr>
          <a:xfrm>
            <a:off x="1174656" y="1994690"/>
            <a:ext cx="5172336" cy="5459184"/>
          </a:xfrm>
          <a:prstGeom prst="rect">
            <a:avLst/>
          </a:prstGeom>
          <a:noFill/>
          <a:ln>
            <a:noFill/>
          </a:ln>
        </p:spPr>
        <p:style>
          <a:lnRef idx="0">
            <a:scrgbClr r="0" g="0" b="0"/>
          </a:lnRef>
          <a:fillRef idx="0">
            <a:scrgbClr r="0" g="0" b="0"/>
          </a:fillRef>
          <a:effectRef idx="0">
            <a:scrgbClr r="0" g="0" b="0"/>
          </a:effectRef>
          <a:fontRef idx="minor"/>
        </p:style>
        <p:txBody>
          <a:bodyPr lIns="91584" tIns="45792" rIns="91584" bIns="45792">
            <a:noAutofit/>
          </a:bodyPr>
          <a:lstStyle/>
          <a:p>
            <a:pPr>
              <a:spcBef>
                <a:spcPts val="1440"/>
              </a:spcBef>
            </a:pPr>
            <a:endParaRPr lang="en-GB" sz="1260" spc="-1" dirty="0">
              <a:latin typeface="Arial"/>
            </a:endParaRPr>
          </a:p>
        </p:txBody>
      </p:sp>
      <p:sp>
        <p:nvSpPr>
          <p:cNvPr id="2" name="Rectangle 1">
            <a:extLst>
              <a:ext uri="{FF2B5EF4-FFF2-40B4-BE49-F238E27FC236}">
                <a16:creationId xmlns:a16="http://schemas.microsoft.com/office/drawing/2014/main" id="{6618374A-A2B8-4F57-8764-5DF376D1D78B}"/>
              </a:ext>
            </a:extLst>
          </p:cNvPr>
          <p:cNvSpPr/>
          <p:nvPr/>
        </p:nvSpPr>
        <p:spPr>
          <a:xfrm>
            <a:off x="907831" y="1716344"/>
            <a:ext cx="4063853" cy="4308872"/>
          </a:xfrm>
          <a:prstGeom prst="rect">
            <a:avLst/>
          </a:prstGeom>
        </p:spPr>
        <p:txBody>
          <a:bodyPr wrap="square">
            <a:spAutoFit/>
          </a:bodyPr>
          <a:lstStyle/>
          <a:p>
            <a:pPr marL="285750" indent="-285750">
              <a:spcBef>
                <a:spcPts val="1200"/>
              </a:spcBef>
              <a:buFont typeface="Arial" panose="020B0604020202020204" pitchFamily="34" charset="0"/>
              <a:buChar char="•"/>
            </a:pPr>
            <a:r>
              <a:rPr lang="en-US" dirty="0">
                <a:solidFill>
                  <a:srgbClr val="0A0A0A"/>
                </a:solidFill>
              </a:rPr>
              <a:t>Global ESG-data driven assets hit </a:t>
            </a:r>
            <a:r>
              <a:rPr lang="en-US" b="1" dirty="0">
                <a:solidFill>
                  <a:srgbClr val="0A0A0A"/>
                </a:solidFill>
              </a:rPr>
              <a:t>$40.5 trillion </a:t>
            </a:r>
            <a:r>
              <a:rPr lang="en-US" i="1" dirty="0">
                <a:solidFill>
                  <a:srgbClr val="0A0A0A"/>
                </a:solidFill>
              </a:rPr>
              <a:t>(Pensions &amp; Investments, June 2020)</a:t>
            </a:r>
          </a:p>
          <a:p>
            <a:pPr marL="285750" indent="-285750">
              <a:spcBef>
                <a:spcPts val="1200"/>
              </a:spcBef>
              <a:buFont typeface="Arial" panose="020B0604020202020204" pitchFamily="34" charset="0"/>
              <a:buChar char="•"/>
            </a:pPr>
            <a:r>
              <a:rPr lang="en-US" dirty="0">
                <a:solidFill>
                  <a:srgbClr val="0A0A0A"/>
                </a:solidFill>
              </a:rPr>
              <a:t>Deloitte forecasts that ESG-mandated assets could make up to </a:t>
            </a:r>
            <a:r>
              <a:rPr lang="en-US" b="1" dirty="0">
                <a:solidFill>
                  <a:srgbClr val="0A0A0A"/>
                </a:solidFill>
              </a:rPr>
              <a:t>half</a:t>
            </a:r>
            <a:r>
              <a:rPr lang="en-US" dirty="0">
                <a:solidFill>
                  <a:srgbClr val="0A0A0A"/>
                </a:solidFill>
              </a:rPr>
              <a:t> of all managed assets in the US alone by 2025.</a:t>
            </a:r>
          </a:p>
          <a:p>
            <a:pPr marL="285750" indent="-285750">
              <a:spcBef>
                <a:spcPts val="1200"/>
              </a:spcBef>
              <a:buFont typeface="Arial" panose="020B0604020202020204" pitchFamily="34" charset="0"/>
              <a:buChar char="•"/>
            </a:pPr>
            <a:r>
              <a:rPr lang="en-US" dirty="0">
                <a:solidFill>
                  <a:srgbClr val="0A0A0A"/>
                </a:solidFill>
              </a:rPr>
              <a:t>Blackrock announced its </a:t>
            </a:r>
            <a:r>
              <a:rPr lang="en-US" b="1" dirty="0">
                <a:solidFill>
                  <a:srgbClr val="0A0A0A"/>
                </a:solidFill>
              </a:rPr>
              <a:t>$7 trillion </a:t>
            </a:r>
            <a:r>
              <a:rPr lang="en-US" dirty="0">
                <a:solidFill>
                  <a:srgbClr val="0A0A0A"/>
                </a:solidFill>
              </a:rPr>
              <a:t>in assets will be governed by ESG considerations.</a:t>
            </a:r>
          </a:p>
          <a:p>
            <a:pPr marL="285750" indent="-285750">
              <a:spcBef>
                <a:spcPts val="1200"/>
              </a:spcBef>
              <a:buFont typeface="Arial" panose="020B0604020202020204" pitchFamily="34" charset="0"/>
              <a:buChar char="•"/>
            </a:pPr>
            <a:r>
              <a:rPr lang="en-US" dirty="0">
                <a:solidFill>
                  <a:srgbClr val="0A0A0A"/>
                </a:solidFill>
              </a:rPr>
              <a:t>China, UK, &amp; California pledge to go </a:t>
            </a:r>
            <a:r>
              <a:rPr lang="en-US" b="1" dirty="0">
                <a:solidFill>
                  <a:srgbClr val="0A0A0A"/>
                </a:solidFill>
              </a:rPr>
              <a:t>carbon neutral</a:t>
            </a:r>
            <a:r>
              <a:rPr lang="en-US" dirty="0">
                <a:solidFill>
                  <a:srgbClr val="0A0A0A"/>
                </a:solidFill>
              </a:rPr>
              <a:t>.</a:t>
            </a:r>
          </a:p>
          <a:p>
            <a:pPr marL="285750" indent="-285750">
              <a:spcBef>
                <a:spcPts val="1200"/>
              </a:spcBef>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9EE2FB5B-ED4A-4554-86D0-F3A287D3C8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8100" y="1737211"/>
            <a:ext cx="5867227" cy="4400420"/>
          </a:xfrm>
          <a:prstGeom prst="rect">
            <a:avLst/>
          </a:prstGeom>
        </p:spPr>
      </p:pic>
    </p:spTree>
    <p:extLst>
      <p:ext uri="{BB962C8B-B14F-4D97-AF65-F5344CB8AC3E}">
        <p14:creationId xmlns:p14="http://schemas.microsoft.com/office/powerpoint/2010/main" val="1616873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Environmental:</a:t>
            </a:r>
            <a:r>
              <a:rPr lang="en-US" b="1" dirty="0">
                <a:solidFill>
                  <a:srgbClr val="242424"/>
                </a:solidFill>
                <a:latin typeface="Arial Black" panose="020B0604020202020204" pitchFamily="34" charset="0"/>
                <a:cs typeface="Arial Black" panose="020B0604020202020204" pitchFamily="34" charset="0"/>
              </a:rPr>
              <a:t> Industrial Accident</a:t>
            </a:r>
            <a:endParaRPr lang="en-US" b="1" dirty="0">
              <a:latin typeface="Arial" panose="020B060402020202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EFC21110-82AA-2144-8B50-7D82728722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641" y="1440000"/>
            <a:ext cx="9142717" cy="4958429"/>
          </a:xfrm>
          <a:prstGeom prst="rect">
            <a:avLst/>
          </a:prstGeom>
        </p:spPr>
      </p:pic>
    </p:spTree>
    <p:extLst>
      <p:ext uri="{BB962C8B-B14F-4D97-AF65-F5344CB8AC3E}">
        <p14:creationId xmlns:p14="http://schemas.microsoft.com/office/powerpoint/2010/main" val="1409598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Social: </a:t>
            </a:r>
            <a:r>
              <a:rPr lang="en-US" b="1" dirty="0">
                <a:solidFill>
                  <a:srgbClr val="242424"/>
                </a:solidFill>
                <a:latin typeface="Arial" panose="020B0604020202020204" pitchFamily="34" charset="0"/>
                <a:cs typeface="Arial" panose="020B0604020202020204" pitchFamily="34" charset="0"/>
              </a:rPr>
              <a:t>Anger</a:t>
            </a:r>
            <a:endParaRPr lang="en-US" b="1" dirty="0">
              <a:latin typeface="Arial" panose="020B0604020202020204" pitchFamily="34" charset="0"/>
              <a:cs typeface="Arial" panose="020B0604020202020204" pitchFamily="34" charset="0"/>
            </a:endParaRPr>
          </a:p>
          <a:p>
            <a:endParaRPr lang="en-US" dirty="0"/>
          </a:p>
        </p:txBody>
      </p:sp>
      <p:pic>
        <p:nvPicPr>
          <p:cNvPr id="6" name="Picture 5">
            <a:extLst>
              <a:ext uri="{FF2B5EF4-FFF2-40B4-BE49-F238E27FC236}">
                <a16:creationId xmlns:a16="http://schemas.microsoft.com/office/drawing/2014/main" id="{D53B5D2A-2A71-B843-BB8F-765A413B6AE7}"/>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29575" y="1440000"/>
            <a:ext cx="9732849" cy="4809573"/>
          </a:xfrm>
          <a:prstGeom prst="rect">
            <a:avLst/>
          </a:prstGeom>
        </p:spPr>
      </p:pic>
    </p:spTree>
    <p:extLst>
      <p:ext uri="{BB962C8B-B14F-4D97-AF65-F5344CB8AC3E}">
        <p14:creationId xmlns:p14="http://schemas.microsoft.com/office/powerpoint/2010/main" val="3942803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Governance: </a:t>
            </a:r>
            <a:r>
              <a:rPr lang="en-US" b="1" dirty="0">
                <a:solidFill>
                  <a:srgbClr val="242424"/>
                </a:solidFill>
                <a:latin typeface="Arial Black" panose="020B0604020202020204" pitchFamily="34" charset="0"/>
                <a:cs typeface="Arial Black" panose="020B0604020202020204" pitchFamily="34" charset="0"/>
              </a:rPr>
              <a:t>Management </a:t>
            </a:r>
            <a:r>
              <a:rPr lang="en-US" dirty="0">
                <a:solidFill>
                  <a:srgbClr val="242424"/>
                </a:solidFill>
                <a:latin typeface="Arial Black" panose="020B0604020202020204" pitchFamily="34" charset="0"/>
                <a:cs typeface="Arial Black" panose="020B0604020202020204" pitchFamily="34" charset="0"/>
              </a:rPr>
              <a:t>&amp; </a:t>
            </a:r>
            <a:r>
              <a:rPr lang="en-US" b="1" dirty="0">
                <a:solidFill>
                  <a:srgbClr val="242424"/>
                </a:solidFill>
                <a:latin typeface="Arial Black" panose="020B0604020202020204" pitchFamily="34" charset="0"/>
                <a:cs typeface="Arial Black" panose="020B0604020202020204" pitchFamily="34" charset="0"/>
              </a:rPr>
              <a:t>Shareholders Controversies</a:t>
            </a:r>
            <a:endParaRPr lang="en-US" b="1" dirty="0">
              <a:latin typeface="Arial" panose="020B0604020202020204" pitchFamily="34" charset="0"/>
              <a:cs typeface="Arial" panose="020B0604020202020204" pitchFamily="34" charset="0"/>
            </a:endParaRPr>
          </a:p>
          <a:p>
            <a:endParaRPr lang="en-US" dirty="0"/>
          </a:p>
        </p:txBody>
      </p:sp>
      <p:pic>
        <p:nvPicPr>
          <p:cNvPr id="6" name="Picture 5">
            <a:extLst>
              <a:ext uri="{FF2B5EF4-FFF2-40B4-BE49-F238E27FC236}">
                <a16:creationId xmlns:a16="http://schemas.microsoft.com/office/drawing/2014/main" id="{E9008AA6-7E3E-F44A-83D6-A63B154AF5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4919" y="1440000"/>
            <a:ext cx="9402161" cy="4972297"/>
          </a:xfrm>
          <a:prstGeom prst="rect">
            <a:avLst/>
          </a:prstGeom>
        </p:spPr>
      </p:pic>
    </p:spTree>
    <p:extLst>
      <p:ext uri="{BB962C8B-B14F-4D97-AF65-F5344CB8AC3E}">
        <p14:creationId xmlns:p14="http://schemas.microsoft.com/office/powerpoint/2010/main" val="3535524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a:xfrm>
            <a:off x="334963" y="737834"/>
            <a:ext cx="9540000" cy="360000"/>
          </a:xfrm>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Governance: </a:t>
            </a:r>
            <a:r>
              <a:rPr lang="en-US" b="1" dirty="0">
                <a:solidFill>
                  <a:srgbClr val="242424"/>
                </a:solidFill>
                <a:latin typeface="Arial Black" panose="020B0604020202020204" pitchFamily="34" charset="0"/>
                <a:cs typeface="Arial Black" panose="020B0604020202020204" pitchFamily="34" charset="0"/>
              </a:rPr>
              <a:t>Regulatory Issues</a:t>
            </a:r>
            <a:endParaRPr lang="en-US" b="1" dirty="0">
              <a:latin typeface="Arial" panose="020B0604020202020204" pitchFamily="34" charset="0"/>
              <a:cs typeface="Arial" panose="020B0604020202020204" pitchFamily="34" charset="0"/>
            </a:endParaRPr>
          </a:p>
          <a:p>
            <a:endParaRPr lang="en-US" dirty="0"/>
          </a:p>
        </p:txBody>
      </p:sp>
      <p:pic>
        <p:nvPicPr>
          <p:cNvPr id="5" name="Picture 4" descr="Chart, line chart&#10;&#10;Description automatically generated">
            <a:extLst>
              <a:ext uri="{FF2B5EF4-FFF2-40B4-BE49-F238E27FC236}">
                <a16:creationId xmlns:a16="http://schemas.microsoft.com/office/drawing/2014/main" id="{5D926267-6F03-FB4D-B4B5-23AA8585DB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4325" y="1396901"/>
            <a:ext cx="9632237" cy="5243164"/>
          </a:xfrm>
          <a:prstGeom prst="rect">
            <a:avLst/>
          </a:prstGeom>
        </p:spPr>
      </p:pic>
    </p:spTree>
    <p:extLst>
      <p:ext uri="{BB962C8B-B14F-4D97-AF65-F5344CB8AC3E}">
        <p14:creationId xmlns:p14="http://schemas.microsoft.com/office/powerpoint/2010/main" val="1128434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a:xfrm>
            <a:off x="304800" y="765875"/>
            <a:ext cx="9540000" cy="360000"/>
          </a:xfrm>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Core Data: </a:t>
            </a:r>
            <a:r>
              <a:rPr lang="en-US" b="1" dirty="0">
                <a:solidFill>
                  <a:srgbClr val="242424"/>
                </a:solidFill>
                <a:latin typeface="Arial Black" panose="020B0604020202020204" pitchFamily="34" charset="0"/>
                <a:cs typeface="Arial Black" panose="020B0604020202020204" pitchFamily="34" charset="0"/>
              </a:rPr>
              <a:t>ESG Controversies</a:t>
            </a:r>
            <a:endParaRPr lang="en-US" b="1" dirty="0">
              <a:latin typeface="Arial" panose="020B0604020202020204" pitchFamily="34" charset="0"/>
              <a:cs typeface="Arial" panose="020B0604020202020204" pitchFamily="34" charset="0"/>
            </a:endParaRPr>
          </a:p>
          <a:p>
            <a:endParaRPr lang="en-US" dirty="0"/>
          </a:p>
        </p:txBody>
      </p:sp>
      <p:pic>
        <p:nvPicPr>
          <p:cNvPr id="8" name="Picture 7" descr="Chart&#10;&#10;Description automatically generated">
            <a:extLst>
              <a:ext uri="{FF2B5EF4-FFF2-40B4-BE49-F238E27FC236}">
                <a16:creationId xmlns:a16="http://schemas.microsoft.com/office/drawing/2014/main" id="{F8CD81B0-9B6C-7343-8EFF-37F366FFE8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500" y="1181100"/>
            <a:ext cx="10007600" cy="5676900"/>
          </a:xfrm>
          <a:prstGeom prst="rect">
            <a:avLst/>
          </a:prstGeom>
        </p:spPr>
      </p:pic>
    </p:spTree>
    <p:extLst>
      <p:ext uri="{BB962C8B-B14F-4D97-AF65-F5344CB8AC3E}">
        <p14:creationId xmlns:p14="http://schemas.microsoft.com/office/powerpoint/2010/main" val="2090765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a:xfrm>
            <a:off x="292608" y="646783"/>
            <a:ext cx="9540000" cy="360000"/>
          </a:xfrm>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Governance: </a:t>
            </a:r>
            <a:r>
              <a:rPr lang="en-US" b="1" dirty="0">
                <a:solidFill>
                  <a:srgbClr val="242424"/>
                </a:solidFill>
                <a:latin typeface="Arial Black" panose="020B0604020202020204" pitchFamily="34" charset="0"/>
                <a:cs typeface="Arial Black" panose="020B0604020202020204" pitchFamily="34" charset="0"/>
              </a:rPr>
              <a:t>Litigation</a:t>
            </a:r>
            <a:endParaRPr lang="en-US" b="1" dirty="0">
              <a:latin typeface="Arial" panose="020B0604020202020204" pitchFamily="34" charset="0"/>
              <a:cs typeface="Arial" panose="020B0604020202020204" pitchFamily="34" charset="0"/>
            </a:endParaRPr>
          </a:p>
          <a:p>
            <a:endParaRPr lang="en-US" dirty="0"/>
          </a:p>
        </p:txBody>
      </p:sp>
      <p:pic>
        <p:nvPicPr>
          <p:cNvPr id="10" name="Picture 9" descr="Chart, line chart&#10;&#10;Description automatically generated">
            <a:extLst>
              <a:ext uri="{FF2B5EF4-FFF2-40B4-BE49-F238E27FC236}">
                <a16:creationId xmlns:a16="http://schemas.microsoft.com/office/drawing/2014/main" id="{48E6D05A-0248-4D4C-97D6-A83F399DFE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5610" y="1244599"/>
            <a:ext cx="9622389" cy="5564349"/>
          </a:xfrm>
          <a:prstGeom prst="rect">
            <a:avLst/>
          </a:prstGeom>
        </p:spPr>
      </p:pic>
    </p:spTree>
    <p:extLst>
      <p:ext uri="{BB962C8B-B14F-4D97-AF65-F5344CB8AC3E}">
        <p14:creationId xmlns:p14="http://schemas.microsoft.com/office/powerpoint/2010/main" val="2408590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a:xfrm>
            <a:off x="304800" y="750534"/>
            <a:ext cx="9540000" cy="360000"/>
          </a:xfrm>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Mentions: </a:t>
            </a:r>
            <a:r>
              <a:rPr lang="en-US" b="1" dirty="0">
                <a:solidFill>
                  <a:srgbClr val="242424"/>
                </a:solidFill>
                <a:latin typeface="Arial Black" panose="020B0604020202020204" pitchFamily="34" charset="0"/>
                <a:cs typeface="Arial Black" panose="020B0604020202020204" pitchFamily="34" charset="0"/>
              </a:rPr>
              <a:t>Social Media Irrational Exuberance</a:t>
            </a:r>
            <a:endParaRPr lang="en-US" b="1" dirty="0">
              <a:latin typeface="Arial" panose="020B0604020202020204" pitchFamily="34" charset="0"/>
              <a:cs typeface="Arial" panose="020B0604020202020204" pitchFamily="34" charset="0"/>
            </a:endParaRPr>
          </a:p>
          <a:p>
            <a:endParaRPr lang="en-US" dirty="0"/>
          </a:p>
        </p:txBody>
      </p:sp>
      <p:pic>
        <p:nvPicPr>
          <p:cNvPr id="12" name="Picture 11" descr="Chart&#10;&#10;Description automatically generated">
            <a:extLst>
              <a:ext uri="{FF2B5EF4-FFF2-40B4-BE49-F238E27FC236}">
                <a16:creationId xmlns:a16="http://schemas.microsoft.com/office/drawing/2014/main" id="{DBC49A2E-14D1-4348-969C-F3A1302B67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8900" y="1493713"/>
            <a:ext cx="9203900" cy="5226335"/>
          </a:xfrm>
          <a:prstGeom prst="rect">
            <a:avLst/>
          </a:prstGeom>
        </p:spPr>
      </p:pic>
    </p:spTree>
    <p:extLst>
      <p:ext uri="{BB962C8B-B14F-4D97-AF65-F5344CB8AC3E}">
        <p14:creationId xmlns:p14="http://schemas.microsoft.com/office/powerpoint/2010/main" val="3686498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a:xfrm>
            <a:off x="304800" y="678334"/>
            <a:ext cx="9540000" cy="360000"/>
          </a:xfrm>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Governance: </a:t>
            </a:r>
            <a:r>
              <a:rPr lang="en-US" b="1" dirty="0">
                <a:solidFill>
                  <a:srgbClr val="242424"/>
                </a:solidFill>
                <a:latin typeface="Arial Black" panose="020B0604020202020204" pitchFamily="34" charset="0"/>
                <a:cs typeface="Arial Black" panose="020B0604020202020204" pitchFamily="34" charset="0"/>
              </a:rPr>
              <a:t>Management </a:t>
            </a:r>
            <a:r>
              <a:rPr lang="en-US" dirty="0">
                <a:solidFill>
                  <a:srgbClr val="242424"/>
                </a:solidFill>
                <a:latin typeface="Arial Black" panose="020B0604020202020204" pitchFamily="34" charset="0"/>
                <a:cs typeface="Arial Black" panose="020B0604020202020204" pitchFamily="34" charset="0"/>
              </a:rPr>
              <a:t>Trust</a:t>
            </a:r>
            <a:endParaRPr lang="en-US" b="1" dirty="0">
              <a:latin typeface="Arial" panose="020B0604020202020204" pitchFamily="34" charset="0"/>
              <a:cs typeface="Arial" panose="020B0604020202020204" pitchFamily="34" charset="0"/>
            </a:endParaRPr>
          </a:p>
          <a:p>
            <a:endParaRPr lang="en-US" dirty="0"/>
          </a:p>
        </p:txBody>
      </p:sp>
      <p:pic>
        <p:nvPicPr>
          <p:cNvPr id="14" name="Picture 13" descr="Graphical user interface, chart, line chart&#10;&#10;Description automatically generated">
            <a:extLst>
              <a:ext uri="{FF2B5EF4-FFF2-40B4-BE49-F238E27FC236}">
                <a16:creationId xmlns:a16="http://schemas.microsoft.com/office/drawing/2014/main" id="{375142AA-2E6B-CF4C-B7A5-46B734D419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904" y="1215581"/>
            <a:ext cx="9757396" cy="5642419"/>
          </a:xfrm>
          <a:prstGeom prst="rect">
            <a:avLst/>
          </a:prstGeom>
        </p:spPr>
      </p:pic>
    </p:spTree>
    <p:extLst>
      <p:ext uri="{BB962C8B-B14F-4D97-AF65-F5344CB8AC3E}">
        <p14:creationId xmlns:p14="http://schemas.microsoft.com/office/powerpoint/2010/main" val="1918916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#2: Finding Winners</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a:xfrm>
            <a:off x="304800" y="615033"/>
            <a:ext cx="9540000" cy="360000"/>
          </a:xfrm>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Environment: </a:t>
            </a:r>
            <a:r>
              <a:rPr lang="en-US" b="1" dirty="0">
                <a:solidFill>
                  <a:srgbClr val="242424"/>
                </a:solidFill>
                <a:latin typeface="Arial Black" panose="020B0604020202020204" pitchFamily="34" charset="0"/>
                <a:cs typeface="Arial Black" panose="020B0604020202020204" pitchFamily="34" charset="0"/>
              </a:rPr>
              <a:t>Environmental Innovation Growing</a:t>
            </a:r>
            <a:endParaRPr lang="en-US" b="1" dirty="0">
              <a:latin typeface="Arial" panose="020B0604020202020204" pitchFamily="34" charset="0"/>
              <a:cs typeface="Arial" panose="020B0604020202020204" pitchFamily="34" charset="0"/>
            </a:endParaRPr>
          </a:p>
          <a:p>
            <a:endParaRPr lang="en-US" dirty="0"/>
          </a:p>
        </p:txBody>
      </p:sp>
      <p:pic>
        <p:nvPicPr>
          <p:cNvPr id="16" name="Picture 15" descr="Chart, line chart&#10;&#10;Description automatically generated">
            <a:extLst>
              <a:ext uri="{FF2B5EF4-FFF2-40B4-BE49-F238E27FC236}">
                <a16:creationId xmlns:a16="http://schemas.microsoft.com/office/drawing/2014/main" id="{AF61DBC9-CDE9-CA48-AA61-4559CD66DB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9900" y="1181100"/>
            <a:ext cx="9448800" cy="5676900"/>
          </a:xfrm>
          <a:prstGeom prst="rect">
            <a:avLst/>
          </a:prstGeom>
        </p:spPr>
      </p:pic>
    </p:spTree>
    <p:extLst>
      <p:ext uri="{BB962C8B-B14F-4D97-AF65-F5344CB8AC3E}">
        <p14:creationId xmlns:p14="http://schemas.microsoft.com/office/powerpoint/2010/main" val="2582589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49BB-2838-E64E-BFA9-DB9C99028F62}"/>
              </a:ext>
            </a:extLst>
          </p:cNvPr>
          <p:cNvSpPr>
            <a:spLocks noGrp="1"/>
          </p:cNvSpPr>
          <p:nvPr>
            <p:ph type="title"/>
          </p:nvPr>
        </p:nvSpPr>
        <p:spPr/>
        <p:txBody>
          <a:bodyPr/>
          <a:lstStyle/>
          <a:p>
            <a:r>
              <a:rPr lang="en-US" dirty="0"/>
              <a:t>Use Case #3: Risk Management</a:t>
            </a:r>
          </a:p>
        </p:txBody>
      </p:sp>
      <p:sp>
        <p:nvSpPr>
          <p:cNvPr id="3" name="Text Placeholder 2">
            <a:extLst>
              <a:ext uri="{FF2B5EF4-FFF2-40B4-BE49-F238E27FC236}">
                <a16:creationId xmlns:a16="http://schemas.microsoft.com/office/drawing/2014/main" id="{35479125-46C8-6542-85B2-A409A103810D}"/>
              </a:ext>
            </a:extLst>
          </p:cNvPr>
          <p:cNvSpPr>
            <a:spLocks noGrp="1"/>
          </p:cNvSpPr>
          <p:nvPr>
            <p:ph type="body" sz="quarter" idx="18"/>
          </p:nvPr>
        </p:nvSpPr>
        <p:spPr>
          <a:xfrm>
            <a:off x="304800" y="588967"/>
            <a:ext cx="9540000" cy="360000"/>
          </a:xfrm>
        </p:spPr>
        <p:txBody>
          <a:bodyPr/>
          <a:lstStyle/>
          <a:p>
            <a:pPr>
              <a:lnSpc>
                <a:spcPts val="3300"/>
              </a:lnSpc>
            </a:pPr>
            <a:r>
              <a:rPr lang="en-US" dirty="0">
                <a:solidFill>
                  <a:srgbClr val="242424"/>
                </a:solidFill>
                <a:latin typeface="Arial" panose="020B0604020202020204" pitchFamily="34" charset="0"/>
                <a:cs typeface="Arial" panose="020B0604020202020204" pitchFamily="34" charset="0"/>
              </a:rPr>
              <a:t>Social: </a:t>
            </a:r>
            <a:r>
              <a:rPr lang="en-US" b="1" dirty="0">
                <a:solidFill>
                  <a:srgbClr val="242424"/>
                </a:solidFill>
                <a:latin typeface="Arial Black" panose="020B0604020202020204" pitchFamily="34" charset="0"/>
                <a:cs typeface="Arial Black" panose="020B0604020202020204" pitchFamily="34" charset="0"/>
              </a:rPr>
              <a:t>Crime Controversy</a:t>
            </a:r>
            <a:endParaRPr lang="en-US" b="1" dirty="0">
              <a:latin typeface="Arial" panose="020B0604020202020204" pitchFamily="34" charset="0"/>
              <a:cs typeface="Arial" panose="020B0604020202020204" pitchFamily="34" charset="0"/>
            </a:endParaRPr>
          </a:p>
          <a:p>
            <a:endParaRPr lang="en-US" dirty="0"/>
          </a:p>
        </p:txBody>
      </p:sp>
      <p:pic>
        <p:nvPicPr>
          <p:cNvPr id="18" name="Picture 17" descr="Chart, line chart, histogram&#10;&#10;Description automatically generated">
            <a:extLst>
              <a:ext uri="{FF2B5EF4-FFF2-40B4-BE49-F238E27FC236}">
                <a16:creationId xmlns:a16="http://schemas.microsoft.com/office/drawing/2014/main" id="{57CDC894-E968-F94B-AFA6-382C22990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500" y="1308801"/>
            <a:ext cx="10210800" cy="5397500"/>
          </a:xfrm>
          <a:prstGeom prst="rect">
            <a:avLst/>
          </a:prstGeom>
        </p:spPr>
      </p:pic>
    </p:spTree>
    <p:extLst>
      <p:ext uri="{BB962C8B-B14F-4D97-AF65-F5344CB8AC3E}">
        <p14:creationId xmlns:p14="http://schemas.microsoft.com/office/powerpoint/2010/main" val="392848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extShape 1"/>
          <p:cNvSpPr txBox="1"/>
          <p:nvPr/>
        </p:nvSpPr>
        <p:spPr>
          <a:xfrm>
            <a:off x="794951" y="415152"/>
            <a:ext cx="10020672" cy="898560"/>
          </a:xfrm>
          <a:prstGeom prst="rect">
            <a:avLst/>
          </a:prstGeom>
          <a:noFill/>
          <a:ln>
            <a:noFill/>
          </a:ln>
        </p:spPr>
        <p:txBody>
          <a:bodyPr anchor="ctr">
            <a:noAutofit/>
          </a:bodyPr>
          <a:lstStyle/>
          <a:p>
            <a:pPr>
              <a:lnSpc>
                <a:spcPct val="90000"/>
              </a:lnSpc>
            </a:pPr>
            <a:r>
              <a:rPr lang="en-US" sz="3360" dirty="0">
                <a:solidFill>
                  <a:schemeClr val="tx2"/>
                </a:solidFill>
                <a:latin typeface="Calibri" panose="020F0502020204030204" pitchFamily="34" charset="0"/>
                <a:cs typeface="Calibri" panose="020F0502020204030204" pitchFamily="34" charset="0"/>
              </a:rPr>
              <a:t>A New Ethos</a:t>
            </a:r>
            <a:br>
              <a:rPr lang="en-US" sz="2160" b="1" dirty="0"/>
            </a:br>
            <a:r>
              <a:rPr lang="en-US" sz="2160" dirty="0"/>
              <a:t>Stakeholder Capitalism</a:t>
            </a:r>
            <a:endParaRPr lang="en-US" sz="2400" spc="-1" dirty="0">
              <a:latin typeface="Calibri"/>
            </a:endParaRPr>
          </a:p>
        </p:txBody>
      </p:sp>
      <p:sp>
        <p:nvSpPr>
          <p:cNvPr id="861" name="Line 2"/>
          <p:cNvSpPr/>
          <p:nvPr/>
        </p:nvSpPr>
        <p:spPr>
          <a:xfrm>
            <a:off x="609600" y="1458864"/>
            <a:ext cx="10972800" cy="0"/>
          </a:xfrm>
          <a:prstGeom prst="line">
            <a:avLst/>
          </a:prstGeom>
          <a:ln w="31680">
            <a:solidFill>
              <a:schemeClr val="tx1"/>
            </a:solidFill>
          </a:ln>
        </p:spPr>
        <p:style>
          <a:lnRef idx="1">
            <a:schemeClr val="accent1"/>
          </a:lnRef>
          <a:fillRef idx="0">
            <a:schemeClr val="accent1"/>
          </a:fillRef>
          <a:effectRef idx="0">
            <a:schemeClr val="accent1"/>
          </a:effectRef>
          <a:fontRef idx="minor"/>
        </p:style>
      </p:sp>
      <p:sp>
        <p:nvSpPr>
          <p:cNvPr id="862" name="CustomShape 3"/>
          <p:cNvSpPr/>
          <p:nvPr/>
        </p:nvSpPr>
        <p:spPr>
          <a:xfrm>
            <a:off x="1174656" y="1994690"/>
            <a:ext cx="5172336" cy="5459184"/>
          </a:xfrm>
          <a:prstGeom prst="rect">
            <a:avLst/>
          </a:prstGeom>
          <a:noFill/>
          <a:ln>
            <a:noFill/>
          </a:ln>
        </p:spPr>
        <p:style>
          <a:lnRef idx="0">
            <a:scrgbClr r="0" g="0" b="0"/>
          </a:lnRef>
          <a:fillRef idx="0">
            <a:scrgbClr r="0" g="0" b="0"/>
          </a:fillRef>
          <a:effectRef idx="0">
            <a:scrgbClr r="0" g="0" b="0"/>
          </a:effectRef>
          <a:fontRef idx="minor"/>
        </p:style>
        <p:txBody>
          <a:bodyPr lIns="91584" tIns="45792" rIns="91584" bIns="45792">
            <a:noAutofit/>
          </a:bodyPr>
          <a:lstStyle/>
          <a:p>
            <a:pPr>
              <a:spcBef>
                <a:spcPts val="1440"/>
              </a:spcBef>
            </a:pPr>
            <a:endParaRPr lang="en-GB" sz="1260" spc="-1" dirty="0">
              <a:latin typeface="Arial"/>
            </a:endParaRPr>
          </a:p>
        </p:txBody>
      </p:sp>
      <p:sp>
        <p:nvSpPr>
          <p:cNvPr id="3" name="Rectangle 2">
            <a:extLst>
              <a:ext uri="{FF2B5EF4-FFF2-40B4-BE49-F238E27FC236}">
                <a16:creationId xmlns:a16="http://schemas.microsoft.com/office/drawing/2014/main" id="{C362A11A-7421-4DC8-8521-D3A06FF5582E}"/>
              </a:ext>
            </a:extLst>
          </p:cNvPr>
          <p:cNvSpPr/>
          <p:nvPr/>
        </p:nvSpPr>
        <p:spPr>
          <a:xfrm>
            <a:off x="794951" y="1849537"/>
            <a:ext cx="3805117" cy="3568669"/>
          </a:xfrm>
          <a:prstGeom prst="rect">
            <a:avLst/>
          </a:prstGeom>
        </p:spPr>
        <p:txBody>
          <a:bodyPr wrap="square">
            <a:spAutoFit/>
          </a:bodyPr>
          <a:lstStyle/>
          <a:p>
            <a:pPr marL="285750" indent="-285750" defTabSz="711172" fontAlgn="base">
              <a:lnSpc>
                <a:spcPct val="90000"/>
              </a:lnSpc>
              <a:spcBef>
                <a:spcPct val="0"/>
              </a:spcBef>
              <a:spcAft>
                <a:spcPct val="35000"/>
              </a:spcAft>
              <a:buFont typeface="Arial" panose="020B0604020202020204" pitchFamily="34" charset="0"/>
              <a:buChar char="•"/>
            </a:pPr>
            <a:r>
              <a:rPr lang="en-US" dirty="0"/>
              <a:t>Modern investors want capital to reward positive efforts:  </a:t>
            </a:r>
          </a:p>
          <a:p>
            <a:pPr marL="800087" lvl="1" indent="-342887" defTabSz="711172" fontAlgn="base">
              <a:lnSpc>
                <a:spcPct val="90000"/>
              </a:lnSpc>
              <a:spcBef>
                <a:spcPct val="0"/>
              </a:spcBef>
              <a:spcAft>
                <a:spcPct val="35000"/>
              </a:spcAft>
              <a:buFont typeface="Arial" panose="020B0604020202020204" pitchFamily="34" charset="0"/>
              <a:buChar char="•"/>
            </a:pPr>
            <a:r>
              <a:rPr lang="en-US" dirty="0"/>
              <a:t>Environmental impact</a:t>
            </a:r>
          </a:p>
          <a:p>
            <a:pPr marL="800087" lvl="1" indent="-342887" defTabSz="711172" fontAlgn="base">
              <a:lnSpc>
                <a:spcPct val="90000"/>
              </a:lnSpc>
              <a:spcBef>
                <a:spcPct val="0"/>
              </a:spcBef>
              <a:spcAft>
                <a:spcPct val="35000"/>
              </a:spcAft>
              <a:buFont typeface="Arial" panose="020B0604020202020204" pitchFamily="34" charset="0"/>
              <a:buChar char="•"/>
            </a:pPr>
            <a:r>
              <a:rPr lang="en-US" dirty="0"/>
              <a:t>Social benefit</a:t>
            </a:r>
          </a:p>
          <a:p>
            <a:pPr marL="800087" lvl="1" indent="-342887" defTabSz="711172" fontAlgn="base">
              <a:lnSpc>
                <a:spcPct val="90000"/>
              </a:lnSpc>
              <a:spcBef>
                <a:spcPct val="0"/>
              </a:spcBef>
              <a:spcAft>
                <a:spcPct val="35000"/>
              </a:spcAft>
              <a:buFont typeface="Arial" panose="020B0604020202020204" pitchFamily="34" charset="0"/>
              <a:buChar char="•"/>
            </a:pPr>
            <a:r>
              <a:rPr lang="en-US" dirty="0"/>
              <a:t>Governance integrity</a:t>
            </a:r>
          </a:p>
          <a:p>
            <a:pPr marL="285750" indent="-285750" defTabSz="711172" fontAlgn="base">
              <a:lnSpc>
                <a:spcPct val="90000"/>
              </a:lnSpc>
              <a:spcBef>
                <a:spcPct val="0"/>
              </a:spcBef>
              <a:spcAft>
                <a:spcPct val="35000"/>
              </a:spcAft>
              <a:buFont typeface="Arial" panose="020B0604020202020204" pitchFamily="34" charset="0"/>
              <a:buChar char="•"/>
            </a:pPr>
            <a:r>
              <a:rPr lang="en-US" dirty="0"/>
              <a:t>This is “Stakeholder Capitalism.”</a:t>
            </a:r>
          </a:p>
          <a:p>
            <a:pPr marL="285750" indent="-285750" defTabSz="711172" fontAlgn="base">
              <a:lnSpc>
                <a:spcPct val="90000"/>
              </a:lnSpc>
              <a:spcBef>
                <a:spcPct val="0"/>
              </a:spcBef>
              <a:spcAft>
                <a:spcPct val="35000"/>
              </a:spcAft>
              <a:buFont typeface="Arial" panose="020B0604020202020204" pitchFamily="34" charset="0"/>
              <a:buChar char="•"/>
            </a:pPr>
            <a:r>
              <a:rPr lang="en-US" dirty="0"/>
              <a:t>If investment flows are driven by these considerations, </a:t>
            </a:r>
            <a:r>
              <a:rPr lang="en-US" b="1" dirty="0"/>
              <a:t>quants, advisors, brokerages, and corporations</a:t>
            </a:r>
            <a:r>
              <a:rPr lang="en-US" dirty="0"/>
              <a:t> need to pay attention or lose clients and alpha.</a:t>
            </a:r>
          </a:p>
        </p:txBody>
      </p:sp>
      <p:pic>
        <p:nvPicPr>
          <p:cNvPr id="6" name="Picture 5" descr="A picture containing tree, night sky&#10;&#10;Description automatically generated">
            <a:extLst>
              <a:ext uri="{FF2B5EF4-FFF2-40B4-BE49-F238E27FC236}">
                <a16:creationId xmlns:a16="http://schemas.microsoft.com/office/drawing/2014/main" id="{BB1FBACA-69F7-4122-BC79-5B9C8D1A2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90985" y="1862804"/>
            <a:ext cx="6656172" cy="3744097"/>
          </a:xfrm>
          <a:prstGeom prst="rect">
            <a:avLst/>
          </a:prstGeom>
        </p:spPr>
      </p:pic>
    </p:spTree>
    <p:extLst>
      <p:ext uri="{BB962C8B-B14F-4D97-AF65-F5344CB8AC3E}">
        <p14:creationId xmlns:p14="http://schemas.microsoft.com/office/powerpoint/2010/main" val="3010242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D429-33B1-AD4F-B5D4-0A87492CBF02}"/>
              </a:ext>
            </a:extLst>
          </p:cNvPr>
          <p:cNvSpPr>
            <a:spLocks noGrp="1"/>
          </p:cNvSpPr>
          <p:nvPr>
            <p:ph type="ctrTitle"/>
          </p:nvPr>
        </p:nvSpPr>
        <p:spPr>
          <a:xfrm>
            <a:off x="349730" y="2118053"/>
            <a:ext cx="10242070" cy="1310947"/>
          </a:xfrm>
        </p:spPr>
        <p:txBody>
          <a:bodyPr/>
          <a:lstStyle/>
          <a:p>
            <a:r>
              <a:rPr lang="en-US" dirty="0"/>
              <a:t>Research &amp; Case Studies - Countries</a:t>
            </a:r>
          </a:p>
        </p:txBody>
      </p:sp>
      <p:sp>
        <p:nvSpPr>
          <p:cNvPr id="3" name="Subtitle 2">
            <a:extLst>
              <a:ext uri="{FF2B5EF4-FFF2-40B4-BE49-F238E27FC236}">
                <a16:creationId xmlns:a16="http://schemas.microsoft.com/office/drawing/2014/main" id="{1BB76A0F-D35A-5B4E-B630-58331EEA82FD}"/>
              </a:ext>
            </a:extLst>
          </p:cNvPr>
          <p:cNvSpPr>
            <a:spLocks noGrp="1"/>
          </p:cNvSpPr>
          <p:nvPr>
            <p:ph type="subTitle" idx="1"/>
          </p:nvPr>
        </p:nvSpPr>
        <p:spPr/>
        <p:txBody>
          <a:bodyPr/>
          <a:lstStyle/>
          <a:p>
            <a:r>
              <a:rPr lang="en-US" dirty="0"/>
              <a:t>Portfolio &amp; Risk Management Case Studies</a:t>
            </a:r>
          </a:p>
        </p:txBody>
      </p:sp>
    </p:spTree>
    <p:extLst>
      <p:ext uri="{BB962C8B-B14F-4D97-AF65-F5344CB8AC3E}">
        <p14:creationId xmlns:p14="http://schemas.microsoft.com/office/powerpoint/2010/main" val="4168945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3E86-58F3-C640-B358-AE6080B46540}"/>
              </a:ext>
            </a:extLst>
          </p:cNvPr>
          <p:cNvSpPr>
            <a:spLocks noGrp="1"/>
          </p:cNvSpPr>
          <p:nvPr>
            <p:ph type="title"/>
          </p:nvPr>
        </p:nvSpPr>
        <p:spPr/>
        <p:txBody>
          <a:bodyPr/>
          <a:lstStyle/>
          <a:p>
            <a:r>
              <a:rPr lang="en-US" dirty="0"/>
              <a:t>Use Case #4: Macro Investing (E)</a:t>
            </a:r>
          </a:p>
        </p:txBody>
      </p:sp>
      <p:sp>
        <p:nvSpPr>
          <p:cNvPr id="3" name="Text Placeholder 2">
            <a:extLst>
              <a:ext uri="{FF2B5EF4-FFF2-40B4-BE49-F238E27FC236}">
                <a16:creationId xmlns:a16="http://schemas.microsoft.com/office/drawing/2014/main" id="{5E2F17CF-8DB9-A943-811B-6069E9713C80}"/>
              </a:ext>
            </a:extLst>
          </p:cNvPr>
          <p:cNvSpPr>
            <a:spLocks noGrp="1"/>
          </p:cNvSpPr>
          <p:nvPr>
            <p:ph type="body" sz="quarter" idx="18"/>
          </p:nvPr>
        </p:nvSpPr>
        <p:spPr/>
        <p:txBody>
          <a:bodyPr/>
          <a:lstStyle/>
          <a:p>
            <a:r>
              <a:rPr lang="en-US" dirty="0">
                <a:latin typeface="Arial" panose="020B0604020202020204" pitchFamily="34" charset="0"/>
                <a:cs typeface="Arial" panose="020B0604020202020204" pitchFamily="34" charset="0"/>
              </a:rPr>
              <a:t>Analyze </a:t>
            </a:r>
            <a:r>
              <a:rPr lang="en-US" b="1" dirty="0">
                <a:latin typeface="Arial Black" panose="020B0604020202020204" pitchFamily="34" charset="0"/>
                <a:cs typeface="Arial Black" panose="020B0604020202020204" pitchFamily="34" charset="0"/>
              </a:rPr>
              <a:t>Sustainable Innovation </a:t>
            </a:r>
            <a:r>
              <a:rPr lang="en-US" dirty="0">
                <a:latin typeface="Arial" panose="020B0604020202020204" pitchFamily="34" charset="0"/>
                <a:cs typeface="Arial" panose="020B0604020202020204" pitchFamily="34" charset="0"/>
              </a:rPr>
              <a:t>in Real Time</a:t>
            </a:r>
            <a:endParaRPr lang="en-US" dirty="0"/>
          </a:p>
        </p:txBody>
      </p:sp>
      <p:grpSp>
        <p:nvGrpSpPr>
          <p:cNvPr id="6" name="Group 5">
            <a:extLst>
              <a:ext uri="{FF2B5EF4-FFF2-40B4-BE49-F238E27FC236}">
                <a16:creationId xmlns:a16="http://schemas.microsoft.com/office/drawing/2014/main" id="{6B4278A4-6FAE-224B-9913-412B7763E757}"/>
              </a:ext>
            </a:extLst>
          </p:cNvPr>
          <p:cNvGrpSpPr/>
          <p:nvPr/>
        </p:nvGrpSpPr>
        <p:grpSpPr>
          <a:xfrm>
            <a:off x="772656" y="1440000"/>
            <a:ext cx="10646687" cy="5087287"/>
            <a:chOff x="492641" y="1570688"/>
            <a:chExt cx="10646687" cy="5087287"/>
          </a:xfrm>
        </p:grpSpPr>
        <p:pic>
          <p:nvPicPr>
            <p:cNvPr id="4" name="Picture 3">
              <a:extLst>
                <a:ext uri="{FF2B5EF4-FFF2-40B4-BE49-F238E27FC236}">
                  <a16:creationId xmlns:a16="http://schemas.microsoft.com/office/drawing/2014/main" id="{714AC8A8-B893-104C-9F17-6D206AECDF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2641" y="1570688"/>
              <a:ext cx="5087287" cy="5087287"/>
            </a:xfrm>
            <a:prstGeom prst="rect">
              <a:avLst/>
            </a:prstGeom>
          </p:spPr>
        </p:pic>
        <p:pic>
          <p:nvPicPr>
            <p:cNvPr id="5" name="Picture 4">
              <a:extLst>
                <a:ext uri="{FF2B5EF4-FFF2-40B4-BE49-F238E27FC236}">
                  <a16:creationId xmlns:a16="http://schemas.microsoft.com/office/drawing/2014/main" id="{78DF0775-AB4D-AE4C-9D65-6DECE73C02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79944" y="1570688"/>
              <a:ext cx="5459384" cy="4757738"/>
            </a:xfrm>
            <a:prstGeom prst="rect">
              <a:avLst/>
            </a:prstGeom>
          </p:spPr>
        </p:pic>
      </p:grpSp>
    </p:spTree>
    <p:extLst>
      <p:ext uri="{BB962C8B-B14F-4D97-AF65-F5344CB8AC3E}">
        <p14:creationId xmlns:p14="http://schemas.microsoft.com/office/powerpoint/2010/main" val="3691585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59BC7-2E47-C549-9446-9C43F91D982C}"/>
              </a:ext>
            </a:extLst>
          </p:cNvPr>
          <p:cNvSpPr>
            <a:spLocks noGrp="1"/>
          </p:cNvSpPr>
          <p:nvPr>
            <p:ph type="title"/>
          </p:nvPr>
        </p:nvSpPr>
        <p:spPr/>
        <p:txBody>
          <a:bodyPr/>
          <a:lstStyle/>
          <a:p>
            <a:r>
              <a:rPr lang="en-US" dirty="0"/>
              <a:t>Use Case #4: Macro Investing (S)</a:t>
            </a:r>
          </a:p>
        </p:txBody>
      </p:sp>
      <p:sp>
        <p:nvSpPr>
          <p:cNvPr id="3" name="Text Placeholder 2">
            <a:extLst>
              <a:ext uri="{FF2B5EF4-FFF2-40B4-BE49-F238E27FC236}">
                <a16:creationId xmlns:a16="http://schemas.microsoft.com/office/drawing/2014/main" id="{0959CE88-26F0-CB4D-9EAB-F12BA73A1120}"/>
              </a:ext>
            </a:extLst>
          </p:cNvPr>
          <p:cNvSpPr>
            <a:spLocks noGrp="1"/>
          </p:cNvSpPr>
          <p:nvPr>
            <p:ph type="body" sz="quarter" idx="18"/>
          </p:nvPr>
        </p:nvSpPr>
        <p:spPr/>
        <p:txBody>
          <a:bodyPr/>
          <a:lstStyle/>
          <a:p>
            <a:r>
              <a:rPr lang="en-US" dirty="0">
                <a:latin typeface="Arial" panose="020B0604020202020204" pitchFamily="34" charset="0"/>
                <a:cs typeface="Arial" panose="020B0604020202020204" pitchFamily="34" charset="0"/>
              </a:rPr>
              <a:t>Keep Track on the Information Flow about Epidemics</a:t>
            </a:r>
            <a:endParaRPr lang="en-US" dirty="0"/>
          </a:p>
        </p:txBody>
      </p:sp>
      <p:pic>
        <p:nvPicPr>
          <p:cNvPr id="4" name="Picture 3">
            <a:extLst>
              <a:ext uri="{FF2B5EF4-FFF2-40B4-BE49-F238E27FC236}">
                <a16:creationId xmlns:a16="http://schemas.microsoft.com/office/drawing/2014/main" id="{C635AF1F-921B-5E4D-B49E-725BF8C854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7043" y="1440000"/>
            <a:ext cx="9297913" cy="4814296"/>
          </a:xfrm>
          <a:prstGeom prst="rect">
            <a:avLst/>
          </a:prstGeom>
        </p:spPr>
      </p:pic>
    </p:spTree>
    <p:extLst>
      <p:ext uri="{BB962C8B-B14F-4D97-AF65-F5344CB8AC3E}">
        <p14:creationId xmlns:p14="http://schemas.microsoft.com/office/powerpoint/2010/main" val="3995574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3CDA-C59E-FC4F-90C7-C270D0E008DA}"/>
              </a:ext>
            </a:extLst>
          </p:cNvPr>
          <p:cNvSpPr>
            <a:spLocks noGrp="1"/>
          </p:cNvSpPr>
          <p:nvPr>
            <p:ph type="title"/>
          </p:nvPr>
        </p:nvSpPr>
        <p:spPr/>
        <p:txBody>
          <a:bodyPr/>
          <a:lstStyle/>
          <a:p>
            <a:r>
              <a:rPr lang="en-US" dirty="0"/>
              <a:t>Use Case #4: Macro Investing (S)</a:t>
            </a:r>
          </a:p>
        </p:txBody>
      </p:sp>
      <p:sp>
        <p:nvSpPr>
          <p:cNvPr id="3" name="Text Placeholder 2">
            <a:extLst>
              <a:ext uri="{FF2B5EF4-FFF2-40B4-BE49-F238E27FC236}">
                <a16:creationId xmlns:a16="http://schemas.microsoft.com/office/drawing/2014/main" id="{E4112538-5120-C146-A106-DBBC2C3CFDC5}"/>
              </a:ext>
            </a:extLst>
          </p:cNvPr>
          <p:cNvSpPr>
            <a:spLocks noGrp="1"/>
          </p:cNvSpPr>
          <p:nvPr>
            <p:ph type="body" sz="quarter" idx="18"/>
          </p:nvPr>
        </p:nvSpPr>
        <p:spPr/>
        <p:txBody>
          <a:bodyPr/>
          <a:lstStyle/>
          <a:p>
            <a:r>
              <a:rPr lang="en-US" dirty="0">
                <a:latin typeface="Arial" panose="020B0604020202020204" pitchFamily="34" charset="0"/>
                <a:cs typeface="Arial" panose="020B0604020202020204" pitchFamily="34" charset="0"/>
              </a:rPr>
              <a:t>Keep Track on the Information Flow about Epidemics</a:t>
            </a:r>
            <a:br>
              <a:rPr lang="en-US" b="1" dirty="0">
                <a:latin typeface="Arial" panose="020B0604020202020204" pitchFamily="34" charset="0"/>
                <a:cs typeface="Arial" panose="020B0604020202020204" pitchFamily="34" charset="0"/>
              </a:rPr>
            </a:br>
            <a:endParaRPr lang="en-US" dirty="0"/>
          </a:p>
        </p:txBody>
      </p:sp>
      <p:pic>
        <p:nvPicPr>
          <p:cNvPr id="4" name="Picture 3">
            <a:extLst>
              <a:ext uri="{FF2B5EF4-FFF2-40B4-BE49-F238E27FC236}">
                <a16:creationId xmlns:a16="http://schemas.microsoft.com/office/drawing/2014/main" id="{CEB7C03A-D60C-E842-8C31-0C6181B82F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4357" y="1440000"/>
            <a:ext cx="10018712" cy="5117917"/>
          </a:xfrm>
          <a:prstGeom prst="rect">
            <a:avLst/>
          </a:prstGeom>
        </p:spPr>
      </p:pic>
    </p:spTree>
    <p:extLst>
      <p:ext uri="{BB962C8B-B14F-4D97-AF65-F5344CB8AC3E}">
        <p14:creationId xmlns:p14="http://schemas.microsoft.com/office/powerpoint/2010/main" val="3916105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1DF91-25A5-D74B-868E-9D1510C1956F}"/>
              </a:ext>
            </a:extLst>
          </p:cNvPr>
          <p:cNvSpPr>
            <a:spLocks noGrp="1"/>
          </p:cNvSpPr>
          <p:nvPr>
            <p:ph type="title"/>
          </p:nvPr>
        </p:nvSpPr>
        <p:spPr/>
        <p:txBody>
          <a:bodyPr/>
          <a:lstStyle/>
          <a:p>
            <a:r>
              <a:rPr lang="en-US" dirty="0"/>
              <a:t>Use Case #4: Macro Investing (G)</a:t>
            </a:r>
          </a:p>
        </p:txBody>
      </p:sp>
      <p:sp>
        <p:nvSpPr>
          <p:cNvPr id="3" name="Text Placeholder 2">
            <a:extLst>
              <a:ext uri="{FF2B5EF4-FFF2-40B4-BE49-F238E27FC236}">
                <a16:creationId xmlns:a16="http://schemas.microsoft.com/office/drawing/2014/main" id="{D2389200-B7BB-FE47-BC19-BCDEC85502D4}"/>
              </a:ext>
            </a:extLst>
          </p:cNvPr>
          <p:cNvSpPr>
            <a:spLocks noGrp="1"/>
          </p:cNvSpPr>
          <p:nvPr>
            <p:ph type="body" sz="quarter" idx="18"/>
          </p:nvPr>
        </p:nvSpPr>
        <p:spPr/>
        <p:txBody>
          <a:bodyPr/>
          <a:lstStyle/>
          <a:p>
            <a:r>
              <a:rPr lang="en-US" dirty="0">
                <a:latin typeface="Arial" panose="020B0604020202020204" pitchFamily="34" charset="0"/>
                <a:cs typeface="Arial" panose="020B0604020202020204" pitchFamily="34" charset="0"/>
              </a:rPr>
              <a:t>Evaluate </a:t>
            </a:r>
            <a:r>
              <a:rPr lang="en-US" b="1" dirty="0">
                <a:latin typeface="Arial Black" panose="020B0604020202020204" pitchFamily="34" charset="0"/>
                <a:cs typeface="Arial Black" panose="020B0604020202020204" pitchFamily="34" charset="0"/>
              </a:rPr>
              <a:t>Government Corruption </a:t>
            </a:r>
            <a:r>
              <a:rPr lang="en-US" dirty="0">
                <a:latin typeface="Arial" panose="020B0604020202020204" pitchFamily="34" charset="0"/>
                <a:cs typeface="Arial" panose="020B0604020202020204" pitchFamily="34" charset="0"/>
              </a:rPr>
              <a:t>in Real Time</a:t>
            </a:r>
            <a:endParaRPr lang="en-US" dirty="0"/>
          </a:p>
        </p:txBody>
      </p:sp>
      <p:pic>
        <p:nvPicPr>
          <p:cNvPr id="4" name="Content Placeholder 13">
            <a:extLst>
              <a:ext uri="{FF2B5EF4-FFF2-40B4-BE49-F238E27FC236}">
                <a16:creationId xmlns:a16="http://schemas.microsoft.com/office/drawing/2014/main" id="{B57DDF62-975A-BD4B-B21F-201622BE67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1085" y="1440000"/>
            <a:ext cx="9209830" cy="4649708"/>
          </a:xfrm>
          <a:prstGeom prst="rect">
            <a:avLst/>
          </a:prstGeom>
        </p:spPr>
      </p:pic>
    </p:spTree>
    <p:extLst>
      <p:ext uri="{BB962C8B-B14F-4D97-AF65-F5344CB8AC3E}">
        <p14:creationId xmlns:p14="http://schemas.microsoft.com/office/powerpoint/2010/main" val="1253234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1DF91-25A5-D74B-868E-9D1510C1956F}"/>
              </a:ext>
            </a:extLst>
          </p:cNvPr>
          <p:cNvSpPr>
            <a:spLocks noGrp="1"/>
          </p:cNvSpPr>
          <p:nvPr>
            <p:ph type="title"/>
          </p:nvPr>
        </p:nvSpPr>
        <p:spPr/>
        <p:txBody>
          <a:bodyPr/>
          <a:lstStyle/>
          <a:p>
            <a:r>
              <a:rPr lang="en-US" dirty="0"/>
              <a:t>Use Case #4: Macro Investing (G)</a:t>
            </a:r>
          </a:p>
        </p:txBody>
      </p:sp>
      <p:sp>
        <p:nvSpPr>
          <p:cNvPr id="3" name="Text Placeholder 2">
            <a:extLst>
              <a:ext uri="{FF2B5EF4-FFF2-40B4-BE49-F238E27FC236}">
                <a16:creationId xmlns:a16="http://schemas.microsoft.com/office/drawing/2014/main" id="{D2389200-B7BB-FE47-BC19-BCDEC85502D4}"/>
              </a:ext>
            </a:extLst>
          </p:cNvPr>
          <p:cNvSpPr>
            <a:spLocks noGrp="1"/>
          </p:cNvSpPr>
          <p:nvPr>
            <p:ph type="body" sz="quarter" idx="18"/>
          </p:nvPr>
        </p:nvSpPr>
        <p:spPr/>
        <p:txBody>
          <a:bodyPr/>
          <a:lstStyle/>
          <a:p>
            <a:r>
              <a:rPr lang="en-US" dirty="0">
                <a:latin typeface="Arial" panose="020B0604020202020204" pitchFamily="34" charset="0"/>
                <a:cs typeface="Arial" panose="020B0604020202020204" pitchFamily="34" charset="0"/>
              </a:rPr>
              <a:t>Test Hypotheses about </a:t>
            </a:r>
            <a:r>
              <a:rPr lang="en-US" b="1" dirty="0">
                <a:latin typeface="Arial Black" panose="020B0604020202020204" pitchFamily="34" charset="0"/>
                <a:cs typeface="Arial Black" panose="020B0604020202020204" pitchFamily="34" charset="0"/>
              </a:rPr>
              <a:t>Government Sentiment</a:t>
            </a:r>
            <a:endParaRPr lang="en-US" dirty="0"/>
          </a:p>
        </p:txBody>
      </p:sp>
      <p:pic>
        <p:nvPicPr>
          <p:cNvPr id="5" name="Content Placeholder 14">
            <a:extLst>
              <a:ext uri="{FF2B5EF4-FFF2-40B4-BE49-F238E27FC236}">
                <a16:creationId xmlns:a16="http://schemas.microsoft.com/office/drawing/2014/main" id="{68804E44-F5AD-BE4D-93F0-6D45991501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738" y="1190332"/>
            <a:ext cx="7362825" cy="5159375"/>
          </a:xfrm>
          <a:prstGeom prst="rect">
            <a:avLst/>
          </a:prstGeom>
        </p:spPr>
      </p:pic>
      <p:pic>
        <p:nvPicPr>
          <p:cNvPr id="6" name="Picture 5">
            <a:extLst>
              <a:ext uri="{FF2B5EF4-FFF2-40B4-BE49-F238E27FC236}">
                <a16:creationId xmlns:a16="http://schemas.microsoft.com/office/drawing/2014/main" id="{17C7ED54-71AF-7345-9BE3-384D7EF9F983}"/>
              </a:ext>
            </a:extLst>
          </p:cNvPr>
          <p:cNvPicPr>
            <a:picLocks noChangeAspect="1"/>
          </p:cNvPicPr>
          <p:nvPr/>
        </p:nvPicPr>
        <p:blipFill>
          <a:blip r:embed="rId4"/>
          <a:stretch>
            <a:fillRect/>
          </a:stretch>
        </p:blipFill>
        <p:spPr>
          <a:xfrm>
            <a:off x="7592583" y="1190334"/>
            <a:ext cx="4599417" cy="1173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9CFFD6-3C6B-2F47-BFBE-F1AC76E9E906}"/>
                  </a:ext>
                </a:extLst>
              </p:cNvPr>
              <p:cNvSpPr txBox="1"/>
              <p:nvPr/>
            </p:nvSpPr>
            <p:spPr>
              <a:xfrm>
                <a:off x="7840706" y="2634309"/>
                <a:ext cx="38967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𝐸𝐸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𝐺𝑜𝑣𝑆𝑒𝑛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𝑚</m:t>
                          </m:r>
                          <m:r>
                            <a:rPr lang="en-US" b="0" i="1" smtClean="0">
                              <a:latin typeface="Cambria Math" panose="02040503050406030204" pitchFamily="18" charset="0"/>
                            </a:rPr>
                            <m:t>−1</m:t>
                          </m:r>
                        </m:sub>
                      </m:sSub>
                    </m:oMath>
                  </m:oMathPara>
                </a14:m>
                <a:endParaRPr lang="en-US" b="0" dirty="0"/>
              </a:p>
              <a:p>
                <a:endParaRPr lang="en-US" dirty="0"/>
              </a:p>
            </p:txBody>
          </p:sp>
        </mc:Choice>
        <mc:Fallback xmlns="">
          <p:sp>
            <p:nvSpPr>
              <p:cNvPr id="7" name="TextBox 6">
                <a:extLst>
                  <a:ext uri="{FF2B5EF4-FFF2-40B4-BE49-F238E27FC236}">
                    <a16:creationId xmlns:a16="http://schemas.microsoft.com/office/drawing/2014/main" id="{7C9CFFD6-3C6B-2F47-BFBE-F1AC76E9E906}"/>
                  </a:ext>
                </a:extLst>
              </p:cNvPr>
              <p:cNvSpPr txBox="1">
                <a:spLocks noRot="1" noChangeAspect="1" noMove="1" noResize="1" noEditPoints="1" noAdjustHandles="1" noChangeArrowheads="1" noChangeShapeType="1" noTextEdit="1"/>
              </p:cNvSpPr>
              <p:nvPr/>
            </p:nvSpPr>
            <p:spPr>
              <a:xfrm>
                <a:off x="7840706" y="2634309"/>
                <a:ext cx="3896772" cy="553998"/>
              </a:xfrm>
              <a:prstGeom prst="rect">
                <a:avLst/>
              </a:prstGeom>
              <a:blipFill>
                <a:blip r:embed="rId5"/>
                <a:stretch>
                  <a:fillRect l="-325"/>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0B4BA464-3741-3841-A2CB-8727E8872910}"/>
              </a:ext>
            </a:extLst>
          </p:cNvPr>
          <p:cNvGraphicFramePr>
            <a:graphicFrameLocks noGrp="1"/>
          </p:cNvGraphicFramePr>
          <p:nvPr/>
        </p:nvGraphicFramePr>
        <p:xfrm>
          <a:off x="8111305" y="3214960"/>
          <a:ext cx="3355573" cy="2458277"/>
        </p:xfrm>
        <a:graphic>
          <a:graphicData uri="http://schemas.openxmlformats.org/drawingml/2006/table">
            <a:tbl>
              <a:tblPr firstRow="1" firstCol="1" bandRow="1">
                <a:tableStyleId>{2D5ABB26-0587-4C30-8999-92F81FD0307C}</a:tableStyleId>
              </a:tblPr>
              <a:tblGrid>
                <a:gridCol w="1259687">
                  <a:extLst>
                    <a:ext uri="{9D8B030D-6E8A-4147-A177-3AD203B41FA5}">
                      <a16:colId xmlns:a16="http://schemas.microsoft.com/office/drawing/2014/main" val="62956679"/>
                    </a:ext>
                  </a:extLst>
                </a:gridCol>
                <a:gridCol w="1026930">
                  <a:extLst>
                    <a:ext uri="{9D8B030D-6E8A-4147-A177-3AD203B41FA5}">
                      <a16:colId xmlns:a16="http://schemas.microsoft.com/office/drawing/2014/main" val="1504311515"/>
                    </a:ext>
                  </a:extLst>
                </a:gridCol>
                <a:gridCol w="1068956">
                  <a:extLst>
                    <a:ext uri="{9D8B030D-6E8A-4147-A177-3AD203B41FA5}">
                      <a16:colId xmlns:a16="http://schemas.microsoft.com/office/drawing/2014/main" val="4075154344"/>
                    </a:ext>
                  </a:extLst>
                </a:gridCol>
              </a:tblGrid>
              <a:tr h="276084">
                <a:tc>
                  <a:txBody>
                    <a:bodyPr/>
                    <a:lstStyle/>
                    <a:p>
                      <a:pPr algn="ctr">
                        <a:spcAft>
                          <a:spcPts val="0"/>
                        </a:spcAft>
                      </a:pPr>
                      <a:r>
                        <a:rPr lang="en-GB" sz="2200" dirty="0">
                          <a:effectLst/>
                          <a:latin typeface="Times" pitchFamily="2" charset="0"/>
                        </a:rPr>
                        <a:t> </a:t>
                      </a:r>
                      <a:endParaRPr lang="en-GB" sz="2200" dirty="0">
                        <a:effectLst/>
                        <a:latin typeface="Times" pitchFamily="2"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b="1" i="1" dirty="0">
                          <a:solidFill>
                            <a:schemeClr val="tx1"/>
                          </a:solidFill>
                          <a:effectLst/>
                          <a:latin typeface="Times" pitchFamily="2" charset="0"/>
                        </a:rPr>
                        <a:t>Coef.</a:t>
                      </a:r>
                      <a:endParaRPr lang="en-GB" sz="2200" b="1" i="1" dirty="0">
                        <a:solidFill>
                          <a:schemeClr val="tx1"/>
                        </a:solidFill>
                        <a:effectLst/>
                        <a:latin typeface="Times" pitchFamily="2"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b="1" i="1" dirty="0">
                          <a:solidFill>
                            <a:schemeClr val="tx1"/>
                          </a:solidFill>
                          <a:effectLst/>
                          <a:latin typeface="Times" pitchFamily="2" charset="0"/>
                        </a:rPr>
                        <a:t>t</a:t>
                      </a:r>
                      <a:endParaRPr lang="en-GB" sz="2200" b="1" i="1" dirty="0">
                        <a:solidFill>
                          <a:schemeClr val="tx1"/>
                        </a:solidFill>
                        <a:effectLst/>
                        <a:latin typeface="Times" pitchFamily="2"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634367"/>
                  </a:ext>
                </a:extLst>
              </a:tr>
              <a:tr h="413455">
                <a:tc>
                  <a:txBody>
                    <a:bodyPr/>
                    <a:lstStyle/>
                    <a:p>
                      <a:pPr>
                        <a:spcAft>
                          <a:spcPts val="0"/>
                        </a:spcAft>
                      </a:pPr>
                      <a:r>
                        <a:rPr lang="en-GB" sz="2000" i="1" dirty="0">
                          <a:effectLst/>
                          <a:latin typeface="Times" pitchFamily="2" charset="0"/>
                        </a:rPr>
                        <a:t>c</a:t>
                      </a:r>
                      <a:endParaRPr lang="en-GB" sz="2000" i="1"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r">
                        <a:spcAft>
                          <a:spcPts val="0"/>
                        </a:spcAft>
                        <a:tabLst>
                          <a:tab pos="540385" algn="dec"/>
                        </a:tabLst>
                      </a:pPr>
                      <a:r>
                        <a:rPr lang="en-GB" sz="2000" dirty="0">
                          <a:effectLst/>
                          <a:latin typeface="Times" pitchFamily="2" charset="0"/>
                        </a:rPr>
                        <a:t>0.001</a:t>
                      </a:r>
                      <a:endParaRPr lang="en-GB" sz="2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r">
                        <a:spcAft>
                          <a:spcPts val="0"/>
                        </a:spcAft>
                        <a:tabLst>
                          <a:tab pos="1062355" algn="dec"/>
                        </a:tabLst>
                      </a:pPr>
                      <a:r>
                        <a:rPr lang="en-GB" sz="2000" dirty="0">
                          <a:effectLst/>
                          <a:latin typeface="Times" pitchFamily="2" charset="0"/>
                        </a:rPr>
                        <a:t>0.16</a:t>
                      </a:r>
                      <a:endParaRPr lang="en-GB" sz="2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5375593"/>
                  </a:ext>
                </a:extLst>
              </a:tr>
              <a:tr h="323850">
                <a:tc>
                  <a:txBody>
                    <a:bodyPr/>
                    <a:lstStyle/>
                    <a:p>
                      <a:pPr>
                        <a:spcAft>
                          <a:spcPts val="0"/>
                        </a:spcAft>
                      </a:pPr>
                      <a:r>
                        <a:rPr lang="en-GB" sz="2000" i="1" dirty="0">
                          <a:effectLst/>
                          <a:latin typeface="Times" pitchFamily="2" charset="0"/>
                        </a:rPr>
                        <a:t>EEM</a:t>
                      </a:r>
                      <a:endParaRPr lang="en-GB" sz="2000" i="1"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r">
                        <a:spcAft>
                          <a:spcPts val="0"/>
                        </a:spcAft>
                        <a:tabLst>
                          <a:tab pos="540385" algn="dec"/>
                        </a:tabLst>
                      </a:pPr>
                      <a:r>
                        <a:rPr lang="en-GB" sz="2000" dirty="0">
                          <a:effectLst/>
                          <a:latin typeface="Times" pitchFamily="2" charset="0"/>
                        </a:rPr>
                        <a:t>1.300</a:t>
                      </a:r>
                      <a:endParaRPr lang="en-GB" sz="2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r">
                        <a:spcAft>
                          <a:spcPts val="0"/>
                        </a:spcAft>
                        <a:tabLst>
                          <a:tab pos="1062355" algn="dec"/>
                        </a:tabLst>
                      </a:pPr>
                      <a:r>
                        <a:rPr lang="en-GB" sz="2000" dirty="0">
                          <a:effectLst/>
                          <a:latin typeface="Times" pitchFamily="2" charset="0"/>
                        </a:rPr>
                        <a:t>22.12</a:t>
                      </a:r>
                      <a:endParaRPr lang="en-GB" sz="2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4311111"/>
                  </a:ext>
                </a:extLst>
              </a:tr>
              <a:tr h="452437">
                <a:tc>
                  <a:txBody>
                    <a:bodyPr/>
                    <a:lstStyle/>
                    <a:p>
                      <a:pPr>
                        <a:spcAft>
                          <a:spcPts val="0"/>
                        </a:spcAft>
                      </a:pPr>
                      <a:r>
                        <a:rPr lang="en-GB" sz="2000" i="1" dirty="0">
                          <a:solidFill>
                            <a:schemeClr val="tx2"/>
                          </a:solidFill>
                          <a:effectLst/>
                          <a:latin typeface="Times" pitchFamily="2" charset="0"/>
                        </a:rPr>
                        <a:t>GovSent</a:t>
                      </a:r>
                      <a:endParaRPr lang="en-GB" sz="2000" i="1" dirty="0">
                        <a:solidFill>
                          <a:schemeClr val="tx2"/>
                        </a:solidFill>
                        <a:effectLst/>
                        <a:latin typeface="Times"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r">
                        <a:spcAft>
                          <a:spcPts val="0"/>
                        </a:spcAft>
                        <a:tabLst>
                          <a:tab pos="540385" algn="dec"/>
                        </a:tabLst>
                      </a:pPr>
                      <a:r>
                        <a:rPr lang="en-GB" sz="2000" dirty="0">
                          <a:solidFill>
                            <a:schemeClr val="tx2"/>
                          </a:solidFill>
                          <a:effectLst/>
                          <a:latin typeface="Times" pitchFamily="2" charset="0"/>
                        </a:rPr>
                        <a:t>-0.047</a:t>
                      </a:r>
                      <a:endParaRPr lang="en-GB" sz="2000" dirty="0">
                        <a:solidFill>
                          <a:schemeClr val="tx2"/>
                        </a:solidFill>
                        <a:effectLst/>
                        <a:latin typeface="Times"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r">
                        <a:spcAft>
                          <a:spcPts val="0"/>
                        </a:spcAft>
                        <a:tabLst>
                          <a:tab pos="1062355" algn="dec"/>
                        </a:tabLst>
                      </a:pPr>
                      <a:r>
                        <a:rPr lang="en-GB" sz="2000" dirty="0">
                          <a:solidFill>
                            <a:schemeClr val="tx2"/>
                          </a:solidFill>
                          <a:effectLst/>
                          <a:latin typeface="Times" pitchFamily="2" charset="0"/>
                        </a:rPr>
                        <a:t>-2.05</a:t>
                      </a:r>
                      <a:endParaRPr lang="en-GB" sz="2000" dirty="0">
                        <a:solidFill>
                          <a:schemeClr val="tx2"/>
                        </a:solidFill>
                        <a:effectLst/>
                        <a:latin typeface="Times" pitchFamily="2"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63377568"/>
                  </a:ext>
                </a:extLst>
              </a:tr>
              <a:tr h="173776">
                <a:tc>
                  <a:txBody>
                    <a:bodyPr/>
                    <a:lstStyle/>
                    <a:p>
                      <a:pPr>
                        <a:spcAft>
                          <a:spcPts val="0"/>
                        </a:spcAft>
                      </a:pPr>
                      <a:endParaRPr lang="en-GB" sz="2000" i="1" dirty="0">
                        <a:solidFill>
                          <a:schemeClr val="tx2"/>
                        </a:solidFill>
                        <a:effectLst/>
                        <a:latin typeface="Times" pitchFamily="2" charset="0"/>
                        <a:ea typeface="Calibri" panose="020F0502020204030204" pitchFamily="34" charset="0"/>
                        <a:cs typeface="Times New Roman" panose="02020603050405020304" pitchFamily="18" charset="0"/>
                      </a:endParaRPr>
                    </a:p>
                  </a:txBody>
                  <a:tcPr marL="68580" marR="68580" marT="0" marB="0"/>
                </a:tc>
                <a:tc>
                  <a:txBody>
                    <a:bodyPr/>
                    <a:lstStyle/>
                    <a:p>
                      <a:pPr algn="r">
                        <a:spcAft>
                          <a:spcPts val="0"/>
                        </a:spcAft>
                        <a:tabLst>
                          <a:tab pos="540385" algn="dec"/>
                        </a:tabLst>
                      </a:pPr>
                      <a:endParaRPr lang="en-GB" sz="2000" dirty="0">
                        <a:solidFill>
                          <a:schemeClr val="tx2"/>
                        </a:solidFill>
                        <a:effectLst/>
                        <a:latin typeface="Times" pitchFamily="2" charset="0"/>
                        <a:ea typeface="Calibri" panose="020F0502020204030204" pitchFamily="34" charset="0"/>
                        <a:cs typeface="Times New Roman" panose="02020603050405020304" pitchFamily="18" charset="0"/>
                      </a:endParaRPr>
                    </a:p>
                  </a:txBody>
                  <a:tcPr marL="68580" marR="68580" marT="0" marB="0"/>
                </a:tc>
                <a:tc>
                  <a:txBody>
                    <a:bodyPr/>
                    <a:lstStyle/>
                    <a:p>
                      <a:pPr algn="r">
                        <a:spcAft>
                          <a:spcPts val="0"/>
                        </a:spcAft>
                        <a:tabLst>
                          <a:tab pos="1062355" algn="dec"/>
                        </a:tabLst>
                      </a:pPr>
                      <a:endParaRPr lang="en-GB" sz="2000" dirty="0">
                        <a:solidFill>
                          <a:schemeClr val="tx2"/>
                        </a:solidFill>
                        <a:effectLst/>
                        <a:latin typeface="Times" pitchFamily="2"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9282773"/>
                  </a:ext>
                </a:extLst>
              </a:tr>
              <a:tr h="323655">
                <a:tc>
                  <a:txBody>
                    <a:bodyPr/>
                    <a:lstStyle/>
                    <a:p>
                      <a:pPr>
                        <a:spcAft>
                          <a:spcPts val="0"/>
                        </a:spcAft>
                      </a:pPr>
                      <a:r>
                        <a:rPr lang="en-GB" sz="2000" dirty="0">
                          <a:effectLst/>
                          <a:latin typeface="Times" pitchFamily="2" charset="0"/>
                        </a:rPr>
                        <a:t>N. Obs.</a:t>
                      </a:r>
                      <a:endParaRPr lang="en-GB" sz="2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r">
                        <a:spcAft>
                          <a:spcPts val="0"/>
                        </a:spcAft>
                        <a:tabLst>
                          <a:tab pos="540385" algn="dec"/>
                        </a:tabLst>
                      </a:pPr>
                      <a:r>
                        <a:rPr lang="en-GB" sz="2000" dirty="0">
                          <a:effectLst/>
                          <a:latin typeface="Times" pitchFamily="2" charset="0"/>
                        </a:rPr>
                        <a:t>210</a:t>
                      </a:r>
                      <a:endParaRPr lang="en-GB" sz="2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r">
                        <a:spcAft>
                          <a:spcPts val="0"/>
                        </a:spcAft>
                        <a:tabLst>
                          <a:tab pos="1062355" algn="dec"/>
                        </a:tabLst>
                      </a:pPr>
                      <a:r>
                        <a:rPr lang="en-GB" sz="2000" dirty="0">
                          <a:effectLst/>
                          <a:latin typeface="Times" pitchFamily="2" charset="0"/>
                        </a:rPr>
                        <a:t> </a:t>
                      </a:r>
                      <a:endParaRPr lang="en-GB" sz="2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2066742"/>
                  </a:ext>
                </a:extLst>
              </a:tr>
              <a:tr h="300037">
                <a:tc>
                  <a:txBody>
                    <a:bodyPr/>
                    <a:lstStyle/>
                    <a:p>
                      <a:pPr>
                        <a:spcAft>
                          <a:spcPts val="0"/>
                        </a:spcAft>
                      </a:pPr>
                      <a:r>
                        <a:rPr lang="en-GB" sz="2000" dirty="0">
                          <a:effectLst/>
                          <a:latin typeface="Times" pitchFamily="2" charset="0"/>
                        </a:rPr>
                        <a:t>R</a:t>
                      </a:r>
                      <a:r>
                        <a:rPr lang="en-GB" sz="2000" baseline="30000" dirty="0">
                          <a:effectLst/>
                          <a:latin typeface="Times" pitchFamily="2" charset="0"/>
                        </a:rPr>
                        <a:t>2</a:t>
                      </a:r>
                      <a:endParaRPr lang="en-GB" sz="2000" baseline="30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r">
                        <a:spcAft>
                          <a:spcPts val="0"/>
                        </a:spcAft>
                        <a:tabLst>
                          <a:tab pos="540385" algn="dec"/>
                        </a:tabLst>
                      </a:pPr>
                      <a:r>
                        <a:rPr lang="en-GB" sz="2000" dirty="0">
                          <a:effectLst/>
                          <a:latin typeface="Times" pitchFamily="2" charset="0"/>
                        </a:rPr>
                        <a:t>0.705</a:t>
                      </a:r>
                      <a:endParaRPr lang="en-GB" sz="2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r">
                        <a:spcAft>
                          <a:spcPts val="0"/>
                        </a:spcAft>
                        <a:tabLst>
                          <a:tab pos="1062355" algn="dec"/>
                        </a:tabLst>
                      </a:pPr>
                      <a:r>
                        <a:rPr lang="en-GB" sz="2000" dirty="0">
                          <a:effectLst/>
                          <a:latin typeface="Times" pitchFamily="2" charset="0"/>
                        </a:rPr>
                        <a:t> </a:t>
                      </a:r>
                      <a:endParaRPr lang="en-GB" sz="2000" dirty="0">
                        <a:effectLst/>
                        <a:latin typeface="Times" pitchFamily="2"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9455888"/>
                  </a:ext>
                </a:extLst>
              </a:tr>
            </a:tbl>
          </a:graphicData>
        </a:graphic>
      </p:graphicFrame>
    </p:spTree>
    <p:extLst>
      <p:ext uri="{BB962C8B-B14F-4D97-AF65-F5344CB8AC3E}">
        <p14:creationId xmlns:p14="http://schemas.microsoft.com/office/powerpoint/2010/main" val="2502016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5DB15-CA3C-CE4C-B209-3418EAEE5FCB}"/>
              </a:ext>
            </a:extLst>
          </p:cNvPr>
          <p:cNvSpPr>
            <a:spLocks noGrp="1"/>
          </p:cNvSpPr>
          <p:nvPr>
            <p:ph type="title"/>
          </p:nvPr>
        </p:nvSpPr>
        <p:spPr>
          <a:xfrm>
            <a:off x="524148" y="607217"/>
            <a:ext cx="10477500" cy="430567"/>
          </a:xfrm>
        </p:spPr>
        <p:txBody>
          <a:bodyPr/>
          <a:lstStyle/>
          <a:p>
            <a:pPr>
              <a:spcBef>
                <a:spcPts val="300"/>
              </a:spcBef>
            </a:pPr>
            <a:r>
              <a:rPr lang="en-US" dirty="0"/>
              <a:t>Summary of Findings</a:t>
            </a:r>
          </a:p>
        </p:txBody>
      </p:sp>
      <p:sp>
        <p:nvSpPr>
          <p:cNvPr id="3" name="Text Placeholder 2">
            <a:extLst>
              <a:ext uri="{FF2B5EF4-FFF2-40B4-BE49-F238E27FC236}">
                <a16:creationId xmlns:a16="http://schemas.microsoft.com/office/drawing/2014/main" id="{DF91E579-4672-A942-A178-4AE8989E1B79}"/>
              </a:ext>
            </a:extLst>
          </p:cNvPr>
          <p:cNvSpPr>
            <a:spLocks noGrp="1"/>
          </p:cNvSpPr>
          <p:nvPr>
            <p:ph type="body" sz="quarter" idx="18"/>
          </p:nvPr>
        </p:nvSpPr>
        <p:spPr>
          <a:xfrm>
            <a:off x="524148" y="992794"/>
            <a:ext cx="9540000" cy="360000"/>
          </a:xfrm>
        </p:spPr>
        <p:txBody>
          <a:bodyPr/>
          <a:lstStyle/>
          <a:p>
            <a:r>
              <a:rPr lang="en-US" dirty="0"/>
              <a:t>Using Media ESG Data in Active Investing</a:t>
            </a:r>
          </a:p>
        </p:txBody>
      </p:sp>
      <p:sp>
        <p:nvSpPr>
          <p:cNvPr id="5" name="Rectangle 4">
            <a:extLst>
              <a:ext uri="{FF2B5EF4-FFF2-40B4-BE49-F238E27FC236}">
                <a16:creationId xmlns:a16="http://schemas.microsoft.com/office/drawing/2014/main" id="{AD552739-A309-A74F-9C5F-3F9783404E5D}"/>
              </a:ext>
            </a:extLst>
          </p:cNvPr>
          <p:cNvSpPr/>
          <p:nvPr/>
        </p:nvSpPr>
        <p:spPr>
          <a:xfrm>
            <a:off x="524149" y="1695690"/>
            <a:ext cx="10477499" cy="4093428"/>
          </a:xfrm>
          <a:prstGeom prst="rect">
            <a:avLst/>
          </a:prstGeom>
        </p:spPr>
        <p:txBody>
          <a:bodyPr wrap="square" lIns="90000">
            <a:spAutoFit/>
          </a:bodyPr>
          <a:lstStyle/>
          <a:p>
            <a:pPr marL="342900" indent="-342900">
              <a:spcBef>
                <a:spcPts val="1200"/>
              </a:spcBef>
              <a:buFont typeface="Arial" panose="020B0604020202020204" pitchFamily="34" charset="0"/>
              <a:buChar char="•"/>
            </a:pPr>
            <a:r>
              <a:rPr lang="en-US" sz="2000" b="1" dirty="0">
                <a:latin typeface="Arial" panose="020B0604020202020204" pitchFamily="34" charset="0"/>
                <a:cs typeface="Arial" panose="020B0604020202020204" pitchFamily="34" charset="0"/>
              </a:rPr>
              <a:t>S&amp;P 500 companies with good management outperform</a:t>
            </a:r>
          </a:p>
          <a:p>
            <a:pPr lvl="1">
              <a:spcBef>
                <a:spcPts val="300"/>
              </a:spcBef>
            </a:pPr>
            <a:r>
              <a:rPr lang="en-US" sz="2000" dirty="0">
                <a:latin typeface="Arial" panose="020B0604020202020204" pitchFamily="34" charset="0"/>
                <a:cs typeface="Arial" panose="020B0604020202020204" pitchFamily="34" charset="0"/>
              </a:rPr>
              <a:t>(2.2% annually, top decile versus lowest)</a:t>
            </a:r>
          </a:p>
          <a:p>
            <a:pPr marL="342900" indent="-342900">
              <a:spcBef>
                <a:spcPts val="1200"/>
              </a:spcBef>
              <a:buFont typeface="Arial" panose="020B0604020202020204" pitchFamily="34" charset="0"/>
              <a:buChar char="•"/>
            </a:pPr>
            <a:r>
              <a:rPr lang="en-US" sz="2000" b="1" dirty="0">
                <a:latin typeface="Arial" panose="020B0604020202020204" pitchFamily="34" charset="0"/>
                <a:cs typeface="Arial" panose="020B0604020202020204" pitchFamily="34" charset="0"/>
              </a:rPr>
              <a:t>Companies with happy, purpose-driven employees outperform</a:t>
            </a:r>
          </a:p>
          <a:p>
            <a:pPr lvl="1">
              <a:spcBef>
                <a:spcPts val="300"/>
              </a:spcBef>
            </a:pPr>
            <a:r>
              <a:rPr lang="en-US" sz="2000" dirty="0">
                <a:latin typeface="Arial" panose="020B0604020202020204" pitchFamily="34" charset="0"/>
                <a:cs typeface="Arial" panose="020B0604020202020204" pitchFamily="34" charset="0"/>
              </a:rPr>
              <a:t>(4.4% annually at the extremes)</a:t>
            </a:r>
          </a:p>
          <a:p>
            <a:pPr marL="342900" indent="-342900">
              <a:spcBef>
                <a:spcPts val="1200"/>
              </a:spcBef>
              <a:buFont typeface="Arial" panose="020B0604020202020204" pitchFamily="34" charset="0"/>
              <a:buChar char="•"/>
            </a:pPr>
            <a:r>
              <a:rPr lang="en-US" sz="2000" b="1" dirty="0">
                <a:latin typeface="Arial" panose="020B0604020202020204" pitchFamily="34" charset="0"/>
                <a:cs typeface="Arial" panose="020B0604020202020204" pitchFamily="34" charset="0"/>
              </a:rPr>
              <a:t>Innovative companies outperform</a:t>
            </a:r>
          </a:p>
          <a:p>
            <a:pPr lvl="1">
              <a:spcBef>
                <a:spcPts val="300"/>
              </a:spcBef>
            </a:pPr>
            <a:r>
              <a:rPr lang="en-US" sz="2000" dirty="0">
                <a:latin typeface="Arial" panose="020B0604020202020204" pitchFamily="34" charset="0"/>
                <a:cs typeface="Arial" panose="020B0604020202020204" pitchFamily="34" charset="0"/>
              </a:rPr>
              <a:t>(2.8% annually, top 10% on Innovation)</a:t>
            </a:r>
          </a:p>
          <a:p>
            <a:pPr marL="342900" indent="-342900">
              <a:spcBef>
                <a:spcPts val="1200"/>
              </a:spcBef>
              <a:buFont typeface="Arial" panose="020B0604020202020204" pitchFamily="34" charset="0"/>
              <a:buChar char="•"/>
            </a:pPr>
            <a:r>
              <a:rPr lang="en-US" sz="2000" b="1" dirty="0">
                <a:latin typeface="Arial" panose="020B0604020202020204" pitchFamily="34" charset="0"/>
                <a:cs typeface="Arial" panose="020B0604020202020204" pitchFamily="34" charset="0"/>
              </a:rPr>
              <a:t>Beware of high controversy companies</a:t>
            </a:r>
          </a:p>
          <a:p>
            <a:pPr lvl="1">
              <a:spcBef>
                <a:spcPts val="300"/>
              </a:spcBef>
            </a:pPr>
            <a:r>
              <a:rPr lang="en-US" sz="2000" dirty="0">
                <a:latin typeface="Arial" panose="020B0604020202020204" pitchFamily="34" charset="0"/>
                <a:cs typeface="Arial" panose="020B0604020202020204" pitchFamily="34" charset="0"/>
              </a:rPr>
              <a:t>(Companies with Accounting controversies (top 10%) underperform 2.0% annually)</a:t>
            </a:r>
          </a:p>
          <a:p>
            <a:pPr marL="342900" indent="-342900">
              <a:spcBef>
                <a:spcPts val="1200"/>
              </a:spcBef>
              <a:buFont typeface="Arial" panose="020B0604020202020204" pitchFamily="34" charset="0"/>
              <a:buChar char="•"/>
            </a:pPr>
            <a:r>
              <a:rPr lang="en-US" sz="2000" b="1" dirty="0">
                <a:latin typeface="Arial" panose="020B0604020202020204" pitchFamily="34" charset="0"/>
                <a:cs typeface="Arial" panose="020B0604020202020204" pitchFamily="34" charset="0"/>
              </a:rPr>
              <a:t>Media flow is faster than other ESG scores</a:t>
            </a:r>
            <a:endParaRPr lang="en-US" sz="2000" dirty="0">
              <a:latin typeface="Arial" panose="020B0604020202020204" pitchFamily="34" charset="0"/>
              <a:cs typeface="Arial" panose="020B0604020202020204" pitchFamily="34" charset="0"/>
            </a:endParaRPr>
          </a:p>
          <a:p>
            <a:pPr marL="342900" indent="-342900">
              <a:spcBef>
                <a:spcPts val="1200"/>
              </a:spcBef>
              <a:buFont typeface="Arial" panose="020B0604020202020204" pitchFamily="34" charset="0"/>
              <a:buChar char="•"/>
            </a:pPr>
            <a:r>
              <a:rPr lang="en-US" sz="2000" b="1" dirty="0">
                <a:latin typeface="Arial" panose="020B0604020202020204" pitchFamily="34" charset="0"/>
                <a:cs typeface="Arial" panose="020B0604020202020204" pitchFamily="34" charset="0"/>
              </a:rPr>
              <a:t>Media flow allows us to unearth hidden gems and ESG laggards</a:t>
            </a:r>
          </a:p>
        </p:txBody>
      </p:sp>
    </p:spTree>
    <p:extLst>
      <p:ext uri="{BB962C8B-B14F-4D97-AF65-F5344CB8AC3E}">
        <p14:creationId xmlns:p14="http://schemas.microsoft.com/office/powerpoint/2010/main" val="2452913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CustomShape 1"/>
          <p:cNvSpPr/>
          <p:nvPr/>
        </p:nvSpPr>
        <p:spPr>
          <a:xfrm>
            <a:off x="609599" y="148544"/>
            <a:ext cx="3074671" cy="1145104"/>
          </a:xfrm>
          <a:prstGeom prst="rect">
            <a:avLst/>
          </a:prstGeom>
        </p:spPr>
        <p:style>
          <a:lnRef idx="0">
            <a:scrgbClr r="0" g="0" b="0"/>
          </a:lnRef>
          <a:fillRef idx="0">
            <a:scrgbClr r="0" g="0" b="0"/>
          </a:fillRef>
          <a:effectRef idx="0">
            <a:scrgbClr r="0" g="0" b="0"/>
          </a:effectRef>
          <a:fontRef idx="minor"/>
        </p:style>
        <p:txBody>
          <a:bodyPr vert="horz" lIns="109728" tIns="54864" rIns="109728" bIns="54864" rtlCol="0" anchor="ctr">
            <a:normAutofit/>
          </a:bodyPr>
          <a:lstStyle/>
          <a:p>
            <a:pPr>
              <a:lnSpc>
                <a:spcPct val="90000"/>
              </a:lnSpc>
              <a:spcBef>
                <a:spcPct val="0"/>
              </a:spcBef>
              <a:spcAft>
                <a:spcPts val="721"/>
              </a:spcAft>
            </a:pPr>
            <a:r>
              <a:rPr lang="en-US" sz="5280" b="1" spc="-1" dirty="0">
                <a:latin typeface="+mj-lt"/>
                <a:ea typeface="+mj-ea"/>
                <a:cs typeface="+mj-cs"/>
              </a:rPr>
              <a:t>Q&amp;A</a:t>
            </a:r>
            <a:endParaRPr lang="en-US" sz="5280" spc="-1" dirty="0">
              <a:latin typeface="+mj-lt"/>
              <a:ea typeface="+mj-ea"/>
              <a:cs typeface="+mj-cs"/>
            </a:endParaRPr>
          </a:p>
        </p:txBody>
      </p:sp>
      <p:sp>
        <p:nvSpPr>
          <p:cNvPr id="876" name="CustomShape 2"/>
          <p:cNvSpPr/>
          <p:nvPr/>
        </p:nvSpPr>
        <p:spPr>
          <a:xfrm>
            <a:off x="331551" y="1323503"/>
            <a:ext cx="4390352" cy="4351338"/>
          </a:xfrm>
          <a:prstGeom prst="rect">
            <a:avLst/>
          </a:prstGeom>
        </p:spPr>
        <p:style>
          <a:lnRef idx="0">
            <a:scrgbClr r="0" g="0" b="0"/>
          </a:lnRef>
          <a:fillRef idx="0">
            <a:scrgbClr r="0" g="0" b="0"/>
          </a:fillRef>
          <a:effectRef idx="0">
            <a:scrgbClr r="0" g="0" b="0"/>
          </a:effectRef>
          <a:fontRef idx="minor"/>
        </p:style>
        <p:txBody>
          <a:bodyPr vert="horz" lIns="109728" tIns="54864" rIns="109728" bIns="54864" rtlCol="0">
            <a:normAutofit fontScale="92500"/>
          </a:bodyPr>
          <a:lstStyle/>
          <a:p>
            <a:pPr marL="268288" indent="-254000">
              <a:lnSpc>
                <a:spcPct val="90000"/>
              </a:lnSpc>
              <a:spcBef>
                <a:spcPts val="384"/>
              </a:spcBef>
              <a:spcAft>
                <a:spcPts val="360"/>
              </a:spcAft>
              <a:buClr>
                <a:srgbClr val="44546A"/>
              </a:buClr>
              <a:buFont typeface="Arial" panose="020B0604020202020204" pitchFamily="34" charset="0"/>
              <a:buChar char="•"/>
            </a:pPr>
            <a:r>
              <a:rPr lang="en-GB" sz="1400" spc="-1"/>
              <a:t>Granular ESG scores are uncorrelated and uniquely contributory to alpha in quantitative investing.</a:t>
            </a:r>
          </a:p>
          <a:p>
            <a:pPr marL="268288" indent="-254000">
              <a:lnSpc>
                <a:spcPct val="90000"/>
              </a:lnSpc>
              <a:spcBef>
                <a:spcPts val="384"/>
              </a:spcBef>
              <a:spcAft>
                <a:spcPts val="360"/>
              </a:spcAft>
              <a:buClr>
                <a:srgbClr val="44546A"/>
              </a:buClr>
              <a:buFont typeface="Arial" panose="020B0604020202020204" pitchFamily="34" charset="0"/>
              <a:buChar char="•"/>
            </a:pPr>
            <a:r>
              <a:rPr lang="en-GB" sz="1400" spc="-1"/>
              <a:t>Free trials of Refinitiv MarketPsych ESG are available.</a:t>
            </a:r>
          </a:p>
          <a:p>
            <a:pPr marL="268288" indent="-254000">
              <a:lnSpc>
                <a:spcPct val="90000"/>
              </a:lnSpc>
              <a:spcBef>
                <a:spcPts val="384"/>
              </a:spcBef>
              <a:spcAft>
                <a:spcPts val="360"/>
              </a:spcAft>
              <a:buClr>
                <a:srgbClr val="44546A"/>
              </a:buClr>
              <a:buFont typeface="Arial" panose="020B0604020202020204" pitchFamily="34" charset="0"/>
              <a:buChar char="•"/>
            </a:pPr>
            <a:r>
              <a:rPr lang="en-GB" sz="1400" spc="-1"/>
              <a:t>MarketPsych provides 3 data products through Refinitiv: </a:t>
            </a:r>
          </a:p>
          <a:p>
            <a:pPr marL="492125" lvl="1" indent="-254000">
              <a:lnSpc>
                <a:spcPct val="90000"/>
              </a:lnSpc>
              <a:spcBef>
                <a:spcPts val="384"/>
              </a:spcBef>
              <a:spcAft>
                <a:spcPts val="360"/>
              </a:spcAft>
              <a:buClr>
                <a:srgbClr val="44546A"/>
              </a:buClr>
              <a:buFont typeface="Arial" panose="020B0604020202020204" pitchFamily="34" charset="0"/>
              <a:buChar char="•"/>
            </a:pPr>
            <a:r>
              <a:rPr lang="en-GB" sz="1400" b="1" spc="-1"/>
              <a:t>Refinitiv MarketPsych ESG Analytics</a:t>
            </a:r>
          </a:p>
          <a:p>
            <a:pPr marL="492125" lvl="1" indent="-254000">
              <a:lnSpc>
                <a:spcPct val="90000"/>
              </a:lnSpc>
              <a:spcBef>
                <a:spcPts val="384"/>
              </a:spcBef>
              <a:spcAft>
                <a:spcPts val="360"/>
              </a:spcAft>
              <a:buClr>
                <a:srgbClr val="44546A"/>
              </a:buClr>
              <a:buFont typeface="Arial" panose="020B0604020202020204" pitchFamily="34" charset="0"/>
              <a:buChar char="•"/>
            </a:pPr>
            <a:r>
              <a:rPr lang="en-GB" sz="1400" b="1" spc="-1"/>
              <a:t>StarMine MarketPsych Media Sentiment model</a:t>
            </a:r>
          </a:p>
          <a:p>
            <a:pPr marL="492125" lvl="1" indent="-254000">
              <a:lnSpc>
                <a:spcPct val="90000"/>
              </a:lnSpc>
              <a:spcBef>
                <a:spcPts val="384"/>
              </a:spcBef>
              <a:spcAft>
                <a:spcPts val="360"/>
              </a:spcAft>
              <a:buClr>
                <a:srgbClr val="44546A"/>
              </a:buClr>
              <a:buFont typeface="Arial" panose="020B0604020202020204" pitchFamily="34" charset="0"/>
              <a:buChar char="•"/>
            </a:pPr>
            <a:r>
              <a:rPr lang="en-GB" sz="1400" b="1" spc="-1"/>
              <a:t>Refinitiv MarketPsych Analytics (a.k.a. Indices)</a:t>
            </a:r>
          </a:p>
          <a:p>
            <a:pPr marL="268288" indent="-254000">
              <a:lnSpc>
                <a:spcPct val="90000"/>
              </a:lnSpc>
              <a:spcBef>
                <a:spcPts val="384"/>
              </a:spcBef>
              <a:spcAft>
                <a:spcPts val="360"/>
              </a:spcAft>
              <a:buClr>
                <a:srgbClr val="44546A"/>
              </a:buClr>
              <a:buFont typeface="Arial" panose="020B0604020202020204" pitchFamily="34" charset="0"/>
              <a:buChar char="•"/>
            </a:pPr>
            <a:r>
              <a:rPr lang="en-GB" sz="1400" spc="-1"/>
              <a:t>With over </a:t>
            </a:r>
            <a:r>
              <a:rPr lang="en-GB" sz="1400" b="1" spc="-1"/>
              <a:t>55 academic papers </a:t>
            </a:r>
            <a:r>
              <a:rPr lang="en-GB" sz="1400" spc="-1"/>
              <a:t>and data customers in 25+ countries, MarketPsych data products are a market leader. </a:t>
            </a:r>
          </a:p>
          <a:p>
            <a:pPr marL="268288" indent="-254000">
              <a:lnSpc>
                <a:spcPct val="90000"/>
              </a:lnSpc>
              <a:spcBef>
                <a:spcPts val="384"/>
              </a:spcBef>
              <a:spcAft>
                <a:spcPts val="360"/>
              </a:spcAft>
              <a:buClr>
                <a:srgbClr val="44546A"/>
              </a:buClr>
              <a:buFont typeface="Arial" panose="020B0604020202020204" pitchFamily="34" charset="0"/>
              <a:buChar char="•"/>
            </a:pPr>
            <a:r>
              <a:rPr lang="en-GB" sz="1400" spc="-1"/>
              <a:t>The data adds value in real-life – the predictive StarMine MarketPsych model is </a:t>
            </a:r>
            <a:r>
              <a:rPr lang="en-GB" sz="1400" b="1" spc="-1"/>
              <a:t>performing well </a:t>
            </a:r>
            <a:r>
              <a:rPr lang="en-GB" sz="1400" spc="-1"/>
              <a:t>since launch in Jan 2020.</a:t>
            </a:r>
          </a:p>
          <a:p>
            <a:pPr marL="268288" indent="-254000">
              <a:lnSpc>
                <a:spcPct val="90000"/>
              </a:lnSpc>
              <a:spcBef>
                <a:spcPts val="384"/>
              </a:spcBef>
              <a:spcAft>
                <a:spcPts val="360"/>
              </a:spcAft>
              <a:buClr>
                <a:srgbClr val="44546A"/>
              </a:buClr>
              <a:buFont typeface="Arial" panose="020B0604020202020204" pitchFamily="34" charset="0"/>
              <a:buChar char="•"/>
            </a:pPr>
            <a:r>
              <a:rPr lang="en-GB" sz="1400" spc="-1"/>
              <a:t>Please reach out to your Refinitiv account manager or </a:t>
            </a:r>
            <a:r>
              <a:rPr lang="en-GB" sz="1400" u="sng" spc="-1">
                <a:hlinkClick r:id="rId3"/>
              </a:rPr>
              <a:t>sales@marketpsychdata.com</a:t>
            </a:r>
            <a:r>
              <a:rPr lang="en-GB" sz="1400" spc="-1">
                <a:hlinkClick r:id="rId3"/>
              </a:rPr>
              <a:t> </a:t>
            </a:r>
            <a:r>
              <a:rPr lang="en-GB" sz="1400" spc="-1"/>
              <a:t>with any questions.</a:t>
            </a:r>
          </a:p>
        </p:txBody>
      </p:sp>
      <p:pic>
        <p:nvPicPr>
          <p:cNvPr id="8" name="Picture 7">
            <a:extLst>
              <a:ext uri="{FF2B5EF4-FFF2-40B4-BE49-F238E27FC236}">
                <a16:creationId xmlns:a16="http://schemas.microsoft.com/office/drawing/2014/main" id="{7EAA69BE-17DB-5A46-92BF-0F476922D7B9}"/>
              </a:ext>
            </a:extLst>
          </p:cNvPr>
          <p:cNvPicPr>
            <a:picLocks noChangeAspect="1"/>
          </p:cNvPicPr>
          <p:nvPr/>
        </p:nvPicPr>
        <p:blipFill rotWithShape="1">
          <a:blip r:embed="rId4"/>
          <a:srcRect/>
          <a:stretch/>
        </p:blipFill>
        <p:spPr>
          <a:xfrm>
            <a:off x="7614405" y="916407"/>
            <a:ext cx="4577595" cy="5941593"/>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16" name="Picture 9" descr="A screen shot of a computer&#10;&#10;Description automatically generated">
            <a:extLst>
              <a:ext uri="{FF2B5EF4-FFF2-40B4-BE49-F238E27FC236}">
                <a16:creationId xmlns:a16="http://schemas.microsoft.com/office/drawing/2014/main" id="{568E7017-7F18-D04A-8E94-05460F4A1018}"/>
              </a:ext>
            </a:extLst>
          </p:cNvPr>
          <p:cNvPicPr/>
          <p:nvPr/>
        </p:nvPicPr>
        <p:blipFill rotWithShape="1">
          <a:blip r:embed="rId5" cstate="screen">
            <a:extLst>
              <a:ext uri="{28A0092B-C50C-407E-A947-70E740481C1C}">
                <a14:useLocalDpi xmlns:a14="http://schemas.microsoft.com/office/drawing/2010/main"/>
              </a:ext>
            </a:extLst>
          </a:blip>
          <a:srcRect b="-5"/>
          <a:stretch/>
        </p:blipFill>
        <p:spPr>
          <a:xfrm>
            <a:off x="5321147" y="0"/>
            <a:ext cx="2904909" cy="2587297"/>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877" name="CustomShape 3"/>
          <p:cNvSpPr/>
          <p:nvPr/>
        </p:nvSpPr>
        <p:spPr>
          <a:xfrm>
            <a:off x="609599" y="5938449"/>
            <a:ext cx="3074671" cy="919552"/>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p:style>
        <p:txBody>
          <a:bodyPr wrap="square" lIns="108000" tIns="54000" rIns="108000" bIns="54000">
            <a:noAutofit/>
          </a:bodyPr>
          <a:lstStyle/>
          <a:p>
            <a:pPr algn="ctr">
              <a:spcAft>
                <a:spcPts val="720"/>
              </a:spcAft>
            </a:pPr>
            <a:r>
              <a:rPr lang="en-GB" sz="1560" i="1" spc="-1" dirty="0">
                <a:solidFill>
                  <a:srgbClr val="FFFFFF"/>
                </a:solidFill>
              </a:rPr>
              <a:t>And please be careful out there!</a:t>
            </a:r>
            <a:br>
              <a:rPr lang="en-GB" sz="1560" dirty="0">
                <a:solidFill>
                  <a:srgbClr val="FFFFFF"/>
                </a:solidFill>
              </a:rPr>
            </a:br>
            <a:r>
              <a:rPr lang="en-GB" sz="1560" i="1" spc="-1" dirty="0">
                <a:solidFill>
                  <a:srgbClr val="FFFFFF"/>
                </a:solidFill>
              </a:rPr>
              <a:t>We wish you a healthy 2021.</a:t>
            </a:r>
            <a:endParaRPr lang="en-GB" sz="1560" spc="-1" dirty="0">
              <a:solidFill>
                <a:srgbClr val="FFFFFF"/>
              </a:solidFill>
            </a:endParaRPr>
          </a:p>
        </p:txBody>
      </p:sp>
      <p:pic>
        <p:nvPicPr>
          <p:cNvPr id="10" name="Picture 4" descr="A picture containing object, clock, light&#10;&#10;Description automatically generated">
            <a:extLst>
              <a:ext uri="{FF2B5EF4-FFF2-40B4-BE49-F238E27FC236}">
                <a16:creationId xmlns:a16="http://schemas.microsoft.com/office/drawing/2014/main" id="{0FF2443A-ECCB-4E60-A869-F9E28FEF7AC5}"/>
              </a:ext>
            </a:extLst>
          </p:cNvPr>
          <p:cNvPicPr/>
          <p:nvPr/>
        </p:nvPicPr>
        <p:blipFill>
          <a:blip r:embed="rId6" cstate="screen">
            <a:extLst>
              <a:ext uri="{28A0092B-C50C-407E-A947-70E740481C1C}">
                <a14:useLocalDpi xmlns:a14="http://schemas.microsoft.com/office/drawing/2010/main"/>
              </a:ext>
            </a:extLst>
          </a:blip>
          <a:stretch/>
        </p:blipFill>
        <p:spPr>
          <a:xfrm>
            <a:off x="4444169" y="4485654"/>
            <a:ext cx="3303661" cy="32523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52242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BB13-AFA7-FC4E-9D0A-3BD55C00A7E6}"/>
              </a:ext>
            </a:extLst>
          </p:cNvPr>
          <p:cNvSpPr>
            <a:spLocks noGrp="1"/>
          </p:cNvSpPr>
          <p:nvPr>
            <p:ph type="ctrTitle"/>
          </p:nvPr>
        </p:nvSpPr>
        <p:spPr/>
        <p:txBody>
          <a:bodyPr/>
          <a:lstStyle/>
          <a:p>
            <a:r>
              <a:rPr lang="en-US" dirty="0"/>
              <a:t>Thank you. Questions?</a:t>
            </a:r>
          </a:p>
        </p:txBody>
      </p:sp>
      <p:sp>
        <p:nvSpPr>
          <p:cNvPr id="3" name="Subtitle 2">
            <a:extLst>
              <a:ext uri="{FF2B5EF4-FFF2-40B4-BE49-F238E27FC236}">
                <a16:creationId xmlns:a16="http://schemas.microsoft.com/office/drawing/2014/main" id="{2D74817A-B38A-A542-B2F9-939DC7BF4D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3569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C144430-7624-471C-A484-CC98F4B8B979}"/>
              </a:ext>
            </a:extLst>
          </p:cNvPr>
          <p:cNvSpPr txBox="1">
            <a:spLocks noChangeArrowheads="1"/>
          </p:cNvSpPr>
          <p:nvPr/>
        </p:nvSpPr>
        <p:spPr>
          <a:xfrm>
            <a:off x="7871254" y="1670694"/>
            <a:ext cx="4023883" cy="45720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charset="0"/>
              <a:buNone/>
              <a:defRPr sz="1600" b="0" i="0" kern="1200">
                <a:solidFill>
                  <a:schemeClr val="tx1"/>
                </a:solidFill>
                <a:latin typeface="Arial" charset="0"/>
                <a:ea typeface="+mn-ea"/>
                <a:cs typeface="+mn-cs"/>
              </a:defRPr>
            </a:lvl1pPr>
            <a:lvl2pPr marL="171450" indent="-171450" algn="l" defTabSz="914400" rtl="0" eaLnBrk="1" latinLnBrk="0" hangingPunct="1">
              <a:lnSpc>
                <a:spcPct val="100000"/>
              </a:lnSpc>
              <a:spcBef>
                <a:spcPts val="0"/>
              </a:spcBef>
              <a:spcAft>
                <a:spcPts val="600"/>
              </a:spcAft>
              <a:buFont typeface="System Font Regular"/>
              <a:buChar char="–"/>
              <a:tabLst/>
              <a:defRPr sz="1600" b="0" i="0" kern="1200">
                <a:solidFill>
                  <a:schemeClr val="tx1"/>
                </a:solidFill>
                <a:latin typeface="Arial" charset="0"/>
                <a:ea typeface="+mn-ea"/>
                <a:cs typeface="+mn-cs"/>
              </a:defRPr>
            </a:lvl2pPr>
            <a:lvl3pPr marL="342900" indent="-171450" algn="l" defTabSz="914400" rtl="0" eaLnBrk="1" latinLnBrk="0" hangingPunct="1">
              <a:lnSpc>
                <a:spcPct val="100000"/>
              </a:lnSpc>
              <a:spcBef>
                <a:spcPts val="0"/>
              </a:spcBef>
              <a:spcAft>
                <a:spcPts val="600"/>
              </a:spcAft>
              <a:buFont typeface="System Font Regular"/>
              <a:buChar char="–"/>
              <a:tabLst/>
              <a:defRPr sz="1600" b="0" i="0" kern="1200">
                <a:solidFill>
                  <a:schemeClr val="tx1"/>
                </a:solidFill>
                <a:latin typeface="Arial" charset="0"/>
                <a:ea typeface="+mn-ea"/>
                <a:cs typeface="+mn-cs"/>
              </a:defRPr>
            </a:lvl3pPr>
            <a:lvl4pPr marL="514350" indent="-171450" algn="l" defTabSz="914400" rtl="0" eaLnBrk="1" latinLnBrk="0" hangingPunct="1">
              <a:lnSpc>
                <a:spcPct val="100000"/>
              </a:lnSpc>
              <a:spcBef>
                <a:spcPts val="0"/>
              </a:spcBef>
              <a:spcAft>
                <a:spcPts val="600"/>
              </a:spcAft>
              <a:buFont typeface="System Font Regular"/>
              <a:buChar char="–"/>
              <a:tabLst/>
              <a:defRPr sz="1600" b="0" i="0" kern="1200">
                <a:solidFill>
                  <a:schemeClr val="tx1"/>
                </a:solidFill>
                <a:latin typeface="Arial" charset="0"/>
                <a:ea typeface="+mn-ea"/>
                <a:cs typeface="+mn-cs"/>
              </a:defRPr>
            </a:lvl4pPr>
            <a:lvl5pPr marL="685800" indent="-171450" algn="l" defTabSz="914400" rtl="0" eaLnBrk="1" latinLnBrk="0" hangingPunct="1">
              <a:lnSpc>
                <a:spcPct val="100000"/>
              </a:lnSpc>
              <a:spcBef>
                <a:spcPts val="0"/>
              </a:spcBef>
              <a:spcAft>
                <a:spcPts val="600"/>
              </a:spcAft>
              <a:buFont typeface="System Font Regular"/>
              <a:buChar char="–"/>
              <a:tabLst/>
              <a:defRPr sz="1600" b="0" i="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90000"/>
              </a:lnSpc>
              <a:buNone/>
            </a:pPr>
            <a:r>
              <a:rPr lang="en-US" sz="1200" b="1" dirty="0"/>
              <a:t>Identifier Mappings</a:t>
            </a:r>
          </a:p>
          <a:p>
            <a:pPr lvl="1">
              <a:lnSpc>
                <a:spcPct val="90000"/>
              </a:lnSpc>
              <a:buFont typeface="Arial" panose="020B0604020202020204" pitchFamily="34" charset="0"/>
              <a:buChar char="•"/>
            </a:pPr>
            <a:r>
              <a:rPr lang="en-US" sz="1200" dirty="0"/>
              <a:t>Scores are mapped to Refinitiv ESG scores with Sustainability Accounting Standards Board (SASB) framework considerations. Country scores are mapped to U.N. Sustainable Development Goals (SDGs).</a:t>
            </a:r>
          </a:p>
          <a:p>
            <a:pPr lvl="1">
              <a:lnSpc>
                <a:spcPct val="90000"/>
              </a:lnSpc>
              <a:buFont typeface="Arial" panose="020B0604020202020204" pitchFamily="34" charset="0"/>
              <a:buChar char="•"/>
            </a:pPr>
            <a:r>
              <a:rPr lang="en-US" sz="1200" dirty="0"/>
              <a:t>Companies are also mapped to identifiers including </a:t>
            </a:r>
            <a:r>
              <a:rPr lang="en-US" sz="1200" dirty="0" err="1"/>
              <a:t>PermID</a:t>
            </a:r>
            <a:r>
              <a:rPr lang="en-US" sz="1200" dirty="0"/>
              <a:t>, RIC, TRBC codes, </a:t>
            </a:r>
            <a:r>
              <a:rPr lang="en-US" sz="1200" dirty="0" err="1"/>
              <a:t>SecID</a:t>
            </a:r>
            <a:r>
              <a:rPr lang="en-US" sz="1200" dirty="0"/>
              <a:t>, Exchange, and Domicile. CUSIP, ISIN, and SEDOL mappings available with proof of client license.</a:t>
            </a:r>
            <a:br>
              <a:rPr lang="en-US" sz="1200" dirty="0"/>
            </a:br>
            <a:endParaRPr lang="en-US" sz="1200" dirty="0"/>
          </a:p>
          <a:p>
            <a:pPr>
              <a:lnSpc>
                <a:spcPct val="90000"/>
              </a:lnSpc>
            </a:pPr>
            <a:r>
              <a:rPr lang="en-US" sz="1200" b="1" dirty="0"/>
              <a:t>The Data is Unique</a:t>
            </a:r>
          </a:p>
          <a:p>
            <a:pPr lvl="1">
              <a:lnSpc>
                <a:spcPct val="90000"/>
              </a:lnSpc>
              <a:buFont typeface="Arial" panose="020B0604020202020204" pitchFamily="34" charset="0"/>
              <a:buChar char="•"/>
            </a:pPr>
            <a:r>
              <a:rPr lang="en-US" sz="1200" dirty="0"/>
              <a:t>AI-powered minutely ESG data for 30,000+ global companies and 250 countries and regions from thousands of credible media sources.</a:t>
            </a:r>
          </a:p>
          <a:p>
            <a:pPr lvl="1">
              <a:lnSpc>
                <a:spcPct val="90000"/>
              </a:lnSpc>
              <a:buFont typeface="Arial" panose="020B0604020202020204" pitchFamily="34" charset="0"/>
              <a:buChar char="•"/>
            </a:pPr>
            <a:r>
              <a:rPr lang="en-US" sz="1200" dirty="0"/>
              <a:t>Uses a patented NLP process (Patent: US20130132071A1) to derive data from ESG-relevant articles.</a:t>
            </a:r>
            <a:br>
              <a:rPr lang="en-US" sz="1200" dirty="0"/>
            </a:br>
            <a:endParaRPr lang="en-US" sz="1200" dirty="0"/>
          </a:p>
          <a:p>
            <a:pPr>
              <a:lnSpc>
                <a:spcPct val="90000"/>
              </a:lnSpc>
            </a:pPr>
            <a:r>
              <a:rPr lang="en-US" sz="1200" b="1" dirty="0"/>
              <a:t>Product Launch Mid-Feb 2021</a:t>
            </a:r>
          </a:p>
          <a:p>
            <a:pPr lvl="1">
              <a:lnSpc>
                <a:spcPct val="90000"/>
              </a:lnSpc>
              <a:buFont typeface="Arial" panose="020B0604020202020204" pitchFamily="34" charset="0"/>
              <a:buChar char="•"/>
            </a:pPr>
            <a:r>
              <a:rPr lang="en-US" sz="1200" dirty="0"/>
              <a:t>Delivered over sftp. </a:t>
            </a:r>
            <a:r>
              <a:rPr lang="en-US" sz="1200" dirty="0" err="1"/>
              <a:t>Datastream</a:t>
            </a:r>
            <a:r>
              <a:rPr lang="en-US" sz="1200" dirty="0"/>
              <a:t> delivery planned in late Q3 2021.</a:t>
            </a:r>
          </a:p>
          <a:p>
            <a:pPr lvl="1">
              <a:lnSpc>
                <a:spcPct val="90000"/>
              </a:lnSpc>
              <a:buFont typeface="Arial" panose="020B0604020202020204" pitchFamily="34" charset="0"/>
              <a:buChar char="•"/>
            </a:pPr>
            <a:r>
              <a:rPr lang="en-US" sz="1200" dirty="0"/>
              <a:t>Two packages: Core and Advanced</a:t>
            </a:r>
          </a:p>
          <a:p>
            <a:pPr lvl="1">
              <a:lnSpc>
                <a:spcPct val="90000"/>
              </a:lnSpc>
              <a:buSzPct val="75000"/>
            </a:pPr>
            <a:endParaRPr lang="en-US" sz="1200" dirty="0"/>
          </a:p>
        </p:txBody>
      </p:sp>
      <p:sp>
        <p:nvSpPr>
          <p:cNvPr id="3" name="Title 2">
            <a:extLst>
              <a:ext uri="{FF2B5EF4-FFF2-40B4-BE49-F238E27FC236}">
                <a16:creationId xmlns:a16="http://schemas.microsoft.com/office/drawing/2014/main" id="{1E9ACABE-EC43-40E6-A17F-AA847BAECAAF}"/>
              </a:ext>
            </a:extLst>
          </p:cNvPr>
          <p:cNvSpPr>
            <a:spLocks noGrp="1"/>
          </p:cNvSpPr>
          <p:nvPr>
            <p:ph type="title"/>
          </p:nvPr>
        </p:nvSpPr>
        <p:spPr>
          <a:xfrm>
            <a:off x="303723" y="762996"/>
            <a:ext cx="11594592" cy="352315"/>
          </a:xfrm>
        </p:spPr>
        <p:txBody>
          <a:bodyPr vert="horz" lIns="0" tIns="0" rIns="0" bIns="0" rtlCol="0" anchor="t" anchorCtr="0">
            <a:normAutofit/>
          </a:bodyPr>
          <a:lstStyle/>
          <a:p>
            <a:r>
              <a:rPr lang="en-US" b="0" i="0" kern="1200" dirty="0" err="1">
                <a:latin typeface="Arial Regular" charset="0"/>
                <a:ea typeface="Arial Regular" charset="0"/>
                <a:cs typeface="Arial Regular" charset="0"/>
              </a:rPr>
              <a:t>MarketPsych</a:t>
            </a:r>
            <a:r>
              <a:rPr lang="en-US" b="0" i="0" kern="1200" dirty="0">
                <a:latin typeface="Arial Regular" charset="0"/>
                <a:ea typeface="Arial Regular" charset="0"/>
                <a:cs typeface="Arial Regular" charset="0"/>
              </a:rPr>
              <a:t> ESG Scores - Summary</a:t>
            </a:r>
          </a:p>
        </p:txBody>
      </p:sp>
      <p:pic>
        <p:nvPicPr>
          <p:cNvPr id="2" name="Picture 1">
            <a:extLst>
              <a:ext uri="{FF2B5EF4-FFF2-40B4-BE49-F238E27FC236}">
                <a16:creationId xmlns:a16="http://schemas.microsoft.com/office/drawing/2014/main" id="{14E0E797-259D-41DB-B464-4BF01981A4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75212" y="1670693"/>
            <a:ext cx="3275911" cy="4424311"/>
          </a:xfrm>
          <a:prstGeom prst="rect">
            <a:avLst/>
          </a:prstGeom>
        </p:spPr>
      </p:pic>
      <p:sp>
        <p:nvSpPr>
          <p:cNvPr id="6" name="Rectangle 5">
            <a:extLst>
              <a:ext uri="{FF2B5EF4-FFF2-40B4-BE49-F238E27FC236}">
                <a16:creationId xmlns:a16="http://schemas.microsoft.com/office/drawing/2014/main" id="{245B63E6-1BCC-4F8F-999A-ED264320C7F3}"/>
              </a:ext>
            </a:extLst>
          </p:cNvPr>
          <p:cNvSpPr/>
          <p:nvPr/>
        </p:nvSpPr>
        <p:spPr>
          <a:xfrm>
            <a:off x="303723" y="1371552"/>
            <a:ext cx="3661424" cy="5022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p>
            <a:pPr defTabSz="711172" fontAlgn="base">
              <a:lnSpc>
                <a:spcPct val="90000"/>
              </a:lnSpc>
              <a:spcBef>
                <a:spcPct val="0"/>
              </a:spcBef>
              <a:spcAft>
                <a:spcPct val="35000"/>
              </a:spcAft>
            </a:pPr>
            <a:endParaRPr lang="en-US" sz="1200" dirty="0">
              <a:solidFill>
                <a:schemeClr val="tx1"/>
              </a:solidFill>
              <a:latin typeface="Arial" panose="020B0604020202020204" pitchFamily="34" charset="0"/>
              <a:cs typeface="Arial" panose="020B0604020202020204" pitchFamily="34" charset="0"/>
            </a:endParaRPr>
          </a:p>
          <a:p>
            <a:pPr defTabSz="711172" fontAlgn="base">
              <a:lnSpc>
                <a:spcPct val="90000"/>
              </a:lnSpc>
              <a:spcBef>
                <a:spcPct val="0"/>
              </a:spcBef>
              <a:spcAft>
                <a:spcPct val="35000"/>
              </a:spcAft>
            </a:pPr>
            <a:r>
              <a:rPr lang="en-US" sz="1200" b="1" dirty="0">
                <a:solidFill>
                  <a:schemeClr val="tx1"/>
                </a:solidFill>
                <a:latin typeface="Arial" panose="020B0604020202020204" pitchFamily="34" charset="0"/>
                <a:cs typeface="Arial" panose="020B0604020202020204" pitchFamily="34" charset="0"/>
              </a:rPr>
              <a:t>Save Money on ESG Data</a:t>
            </a:r>
            <a:r>
              <a:rPr lang="en-US" sz="1200" dirty="0">
                <a:solidFill>
                  <a:schemeClr val="tx1"/>
                </a:solidFill>
                <a:latin typeface="Arial" panose="020B0604020202020204" pitchFamily="34" charset="0"/>
                <a:cs typeface="Arial" panose="020B0604020202020204" pitchFamily="34" charset="0"/>
              </a:rPr>
              <a:t>: This dataset plus Refinitiv ESG data is complete ESG. \</a:t>
            </a:r>
            <a:br>
              <a:rPr lang="en-US" sz="1200" dirty="0">
                <a:solidFill>
                  <a:schemeClr val="tx1"/>
                </a:solidFill>
                <a:latin typeface="Arial" panose="020B0604020202020204" pitchFamily="34" charset="0"/>
                <a:cs typeface="Arial" panose="020B0604020202020204" pitchFamily="34" charset="0"/>
              </a:rPr>
            </a:br>
            <a:endParaRPr lang="en-US" sz="1200" dirty="0">
              <a:solidFill>
                <a:schemeClr val="tx1"/>
              </a:solidFill>
              <a:latin typeface="Arial" panose="020B0604020202020204" pitchFamily="34" charset="0"/>
              <a:cs typeface="Arial" panose="020B0604020202020204" pitchFamily="34" charset="0"/>
            </a:endParaRPr>
          </a:p>
          <a:p>
            <a:pPr defTabSz="711172" fontAlgn="base">
              <a:lnSpc>
                <a:spcPct val="90000"/>
              </a:lnSpc>
              <a:spcBef>
                <a:spcPct val="0"/>
              </a:spcBef>
              <a:spcAft>
                <a:spcPct val="35000"/>
              </a:spcAft>
            </a:pPr>
            <a:r>
              <a:rPr lang="en-US" sz="1200" b="1" dirty="0">
                <a:solidFill>
                  <a:schemeClr val="tx1"/>
                </a:solidFill>
                <a:latin typeface="Arial" panose="020B0604020202020204" pitchFamily="34" charset="0"/>
                <a:cs typeface="Arial" panose="020B0604020202020204" pitchFamily="34" charset="0"/>
              </a:rPr>
              <a:t>Quant Relevant</a:t>
            </a:r>
          </a:p>
          <a:p>
            <a:pPr marL="171450" indent="-171450" defTabSz="711172" fontAlgn="base">
              <a:lnSpc>
                <a:spcPct val="90000"/>
              </a:lnSpc>
              <a:spcBef>
                <a:spcPct val="0"/>
              </a:spcBef>
              <a:spcAft>
                <a:spcPct val="35000"/>
              </a:spcAft>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Systematic, historical PIT data for accurate ML training and model testing.</a:t>
            </a:r>
          </a:p>
          <a:p>
            <a:pPr marL="171450" indent="-171450" defTabSz="711172" fontAlgn="base">
              <a:lnSpc>
                <a:spcPct val="90000"/>
              </a:lnSpc>
              <a:spcBef>
                <a:spcPct val="0"/>
              </a:spcBef>
              <a:spcAft>
                <a:spcPct val="35000"/>
              </a:spcAft>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Updated every minute (Advanced feed).</a:t>
            </a:r>
          </a:p>
          <a:p>
            <a:pPr marL="171450" indent="-171450" defTabSz="711172" fontAlgn="base">
              <a:lnSpc>
                <a:spcPct val="90000"/>
              </a:lnSpc>
              <a:spcBef>
                <a:spcPct val="0"/>
              </a:spcBef>
              <a:spcAft>
                <a:spcPct val="35000"/>
              </a:spcAft>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Delivered in an easy-to-research time series.</a:t>
            </a:r>
          </a:p>
          <a:p>
            <a:pPr marL="171450" indent="-171450" defTabSz="711172" fontAlgn="base">
              <a:lnSpc>
                <a:spcPct val="90000"/>
              </a:lnSpc>
              <a:spcBef>
                <a:spcPct val="0"/>
              </a:spcBef>
              <a:spcAft>
                <a:spcPct val="35000"/>
              </a:spcAft>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Preliminary quant research is available for review and appears promising.</a:t>
            </a:r>
          </a:p>
          <a:p>
            <a:pPr marL="171450" indent="-171450" defTabSz="711172" fontAlgn="base">
              <a:lnSpc>
                <a:spcPct val="90000"/>
              </a:lnSpc>
              <a:spcBef>
                <a:spcPct val="0"/>
              </a:spcBef>
              <a:spcAft>
                <a:spcPct val="35000"/>
              </a:spcAft>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Gain value where there is agreement and disagreement between the professional news and social media and other ESG feeds.  </a:t>
            </a:r>
          </a:p>
        </p:txBody>
      </p:sp>
    </p:spTree>
    <p:extLst>
      <p:ext uri="{BB962C8B-B14F-4D97-AF65-F5344CB8AC3E}">
        <p14:creationId xmlns:p14="http://schemas.microsoft.com/office/powerpoint/2010/main" val="200506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extShape 1"/>
          <p:cNvSpPr txBox="1"/>
          <p:nvPr/>
        </p:nvSpPr>
        <p:spPr>
          <a:xfrm>
            <a:off x="771526" y="415152"/>
            <a:ext cx="10020672" cy="898560"/>
          </a:xfrm>
          <a:prstGeom prst="rect">
            <a:avLst/>
          </a:prstGeom>
          <a:noFill/>
          <a:ln>
            <a:noFill/>
          </a:ln>
        </p:spPr>
        <p:txBody>
          <a:bodyPr anchor="ctr">
            <a:noAutofit/>
          </a:bodyPr>
          <a:lstStyle/>
          <a:p>
            <a:pPr>
              <a:lnSpc>
                <a:spcPct val="90000"/>
              </a:lnSpc>
            </a:pPr>
            <a:r>
              <a:rPr lang="en-US" sz="3360" dirty="0">
                <a:solidFill>
                  <a:schemeClr val="tx2"/>
                </a:solidFill>
                <a:latin typeface="Calibri" panose="020F0502020204030204" pitchFamily="34" charset="0"/>
                <a:cs typeface="Calibri" panose="020F0502020204030204" pitchFamily="34" charset="0"/>
              </a:rPr>
              <a:t>Is Tesla Unsustainable?</a:t>
            </a:r>
            <a:br>
              <a:rPr lang="en-US" sz="2160" dirty="0"/>
            </a:br>
            <a:r>
              <a:rPr lang="en-US" sz="2160" dirty="0"/>
              <a:t>ESG Data Consistency, Methodology, and Accountability Problems</a:t>
            </a:r>
            <a:endParaRPr lang="en-US" sz="2400" spc="-1" dirty="0">
              <a:latin typeface="Calibri"/>
            </a:endParaRPr>
          </a:p>
        </p:txBody>
      </p:sp>
      <p:sp>
        <p:nvSpPr>
          <p:cNvPr id="861" name="Line 2"/>
          <p:cNvSpPr/>
          <p:nvPr/>
        </p:nvSpPr>
        <p:spPr>
          <a:xfrm>
            <a:off x="609600" y="1458864"/>
            <a:ext cx="10972800" cy="0"/>
          </a:xfrm>
          <a:prstGeom prst="line">
            <a:avLst/>
          </a:prstGeom>
          <a:ln w="31680">
            <a:solidFill>
              <a:schemeClr val="tx1"/>
            </a:solidFill>
          </a:ln>
        </p:spPr>
        <p:style>
          <a:lnRef idx="1">
            <a:schemeClr val="accent1"/>
          </a:lnRef>
          <a:fillRef idx="0">
            <a:schemeClr val="accent1"/>
          </a:fillRef>
          <a:effectRef idx="0">
            <a:schemeClr val="accent1"/>
          </a:effectRef>
          <a:fontRef idx="minor"/>
        </p:style>
      </p:sp>
      <p:sp>
        <p:nvSpPr>
          <p:cNvPr id="862" name="CustomShape 3"/>
          <p:cNvSpPr/>
          <p:nvPr/>
        </p:nvSpPr>
        <p:spPr>
          <a:xfrm>
            <a:off x="771526" y="1886305"/>
            <a:ext cx="5589517" cy="6264402"/>
          </a:xfrm>
          <a:prstGeom prst="rect">
            <a:avLst/>
          </a:prstGeom>
          <a:noFill/>
          <a:ln>
            <a:noFill/>
          </a:ln>
        </p:spPr>
        <p:style>
          <a:lnRef idx="0">
            <a:scrgbClr r="0" g="0" b="0"/>
          </a:lnRef>
          <a:fillRef idx="0">
            <a:scrgbClr r="0" g="0" b="0"/>
          </a:fillRef>
          <a:effectRef idx="0">
            <a:scrgbClr r="0" g="0" b="0"/>
          </a:effectRef>
          <a:fontRef idx="minor"/>
        </p:style>
        <p:txBody>
          <a:bodyPr lIns="91584" tIns="45792" rIns="91584" bIns="45792">
            <a:noAutofit/>
          </a:bodyPr>
          <a:lstStyle/>
          <a:p>
            <a:pPr marL="342900" indent="-342900">
              <a:spcBef>
                <a:spcPts val="1440"/>
              </a:spcBef>
              <a:buFont typeface="Arial" panose="020B0604020202020204" pitchFamily="34" charset="0"/>
              <a:buChar char="•"/>
            </a:pPr>
            <a:r>
              <a:rPr lang="en-US" b="1" dirty="0"/>
              <a:t>Low Correlations</a:t>
            </a:r>
          </a:p>
          <a:p>
            <a:pPr marL="800100" lvl="1" indent="-342900">
              <a:spcBef>
                <a:spcPts val="1440"/>
              </a:spcBef>
              <a:buFont typeface="Arial" panose="020B0604020202020204" pitchFamily="34" charset="0"/>
              <a:buChar char="•"/>
            </a:pPr>
            <a:r>
              <a:rPr lang="en-US" dirty="0"/>
              <a:t>“</a:t>
            </a:r>
            <a:r>
              <a:rPr lang="en-US" b="1" dirty="0"/>
              <a:t>correlation</a:t>
            </a:r>
            <a:r>
              <a:rPr lang="en-US" dirty="0"/>
              <a:t> for the overall ESG and the environmental rating across providers is 0.46 and 0.43…more disagreement for the social and governance ratings, namely 0.33 and 0.19.” </a:t>
            </a:r>
            <a:br>
              <a:rPr lang="en-US" dirty="0"/>
            </a:br>
            <a:br>
              <a:rPr lang="en-US" dirty="0"/>
            </a:br>
            <a:r>
              <a:rPr lang="en-US" sz="1400" u="sng" dirty="0"/>
              <a:t>Source</a:t>
            </a:r>
            <a:r>
              <a:rPr lang="en-US" sz="1400" dirty="0"/>
              <a:t>: </a:t>
            </a:r>
            <a:r>
              <a:rPr lang="en-US" sz="1400" i="1" dirty="0"/>
              <a:t>Brandon, Kreuger, </a:t>
            </a:r>
            <a:r>
              <a:rPr lang="en-US" sz="1400" i="1" dirty="0" err="1"/>
              <a:t>Riand</a:t>
            </a:r>
            <a:r>
              <a:rPr lang="en-US" sz="1400" i="1" dirty="0"/>
              <a:t>, and Schmidt. 2020. “ESG Rating Disagreement and Stock Returns.” Swiss Finance Institute Research Paper No. 19-67.</a:t>
            </a:r>
          </a:p>
          <a:p>
            <a:pPr marL="342900" indent="-342900">
              <a:spcBef>
                <a:spcPts val="1440"/>
              </a:spcBef>
              <a:buFont typeface="Arial" panose="020B0604020202020204" pitchFamily="34" charset="0"/>
              <a:buChar char="•"/>
            </a:pPr>
            <a:r>
              <a:rPr lang="en-US" b="1" dirty="0"/>
              <a:t>ESG Rating Divergences</a:t>
            </a:r>
          </a:p>
          <a:p>
            <a:pPr marL="800100" lvl="1" indent="-342900">
              <a:spcBef>
                <a:spcPts val="1440"/>
              </a:spcBef>
              <a:buFont typeface="Arial" panose="020B0604020202020204" pitchFamily="34" charset="0"/>
              <a:buChar char="•"/>
            </a:pPr>
            <a:r>
              <a:rPr lang="en-US" dirty="0"/>
              <a:t>Methodology differences in weights, scope, and measurement</a:t>
            </a:r>
            <a:endParaRPr lang="en-US" sz="1400" dirty="0"/>
          </a:p>
          <a:p>
            <a:pPr lvl="2">
              <a:spcBef>
                <a:spcPts val="1440"/>
              </a:spcBef>
            </a:pPr>
            <a:r>
              <a:rPr lang="en-US" sz="1400" i="1" u="sng" dirty="0"/>
              <a:t>Source</a:t>
            </a:r>
            <a:r>
              <a:rPr lang="en-US" sz="1400" i="1" dirty="0"/>
              <a:t>: Tracy Mayor. Aug 26, 2019. “Why ESG ratings vary so widely (and what you can do about it).” mitsloan.mit.edu.</a:t>
            </a:r>
            <a:br>
              <a:rPr lang="en-US" sz="1400" dirty="0"/>
            </a:br>
            <a:endParaRPr lang="en-US" sz="1400" i="1" dirty="0"/>
          </a:p>
        </p:txBody>
      </p:sp>
      <p:pic>
        <p:nvPicPr>
          <p:cNvPr id="7" name="Picture 6" descr="Chart&#10;&#10;Description automatically generated with medium confidence">
            <a:extLst>
              <a:ext uri="{FF2B5EF4-FFF2-40B4-BE49-F238E27FC236}">
                <a16:creationId xmlns:a16="http://schemas.microsoft.com/office/drawing/2014/main" id="{363EE185-4D20-EC47-A0E1-8EE11ADCAF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8500" y="2039031"/>
            <a:ext cx="4938842" cy="2595842"/>
          </a:xfrm>
          <a:prstGeom prst="rect">
            <a:avLst/>
          </a:prstGeom>
          <a:ln w="31750">
            <a:solidFill>
              <a:schemeClr val="tx1"/>
            </a:solidFill>
          </a:ln>
        </p:spPr>
      </p:pic>
      <p:sp>
        <p:nvSpPr>
          <p:cNvPr id="2" name="Rectangle 1">
            <a:extLst>
              <a:ext uri="{FF2B5EF4-FFF2-40B4-BE49-F238E27FC236}">
                <a16:creationId xmlns:a16="http://schemas.microsoft.com/office/drawing/2014/main" id="{8C6E4B0E-D86D-744C-B2A7-86013D168A1F}"/>
              </a:ext>
            </a:extLst>
          </p:cNvPr>
          <p:cNvSpPr/>
          <p:nvPr/>
        </p:nvSpPr>
        <p:spPr>
          <a:xfrm>
            <a:off x="6555275" y="4937471"/>
            <a:ext cx="5092067" cy="461665"/>
          </a:xfrm>
          <a:prstGeom prst="rect">
            <a:avLst/>
          </a:prstGeom>
        </p:spPr>
        <p:txBody>
          <a:bodyPr wrap="square">
            <a:spAutoFit/>
          </a:bodyPr>
          <a:lstStyle/>
          <a:p>
            <a:r>
              <a:rPr lang="en-US" sz="1200" i="1" u="sng" dirty="0"/>
              <a:t>Source</a:t>
            </a:r>
            <a:r>
              <a:rPr lang="en-US" sz="1200" i="1" dirty="0"/>
              <a:t>: James Mackintosh. September 17, 2018. “Is Tesla or Exxon More Sustainable? It Depends Whom You Ask”. WSJ</a:t>
            </a:r>
          </a:p>
        </p:txBody>
      </p:sp>
    </p:spTree>
    <p:extLst>
      <p:ext uri="{BB962C8B-B14F-4D97-AF65-F5344CB8AC3E}">
        <p14:creationId xmlns:p14="http://schemas.microsoft.com/office/powerpoint/2010/main" val="3734949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D429-33B1-AD4F-B5D4-0A87492CBF02}"/>
              </a:ext>
            </a:extLst>
          </p:cNvPr>
          <p:cNvSpPr>
            <a:spLocks noGrp="1"/>
          </p:cNvSpPr>
          <p:nvPr>
            <p:ph type="ctrTitle"/>
          </p:nvPr>
        </p:nvSpPr>
        <p:spPr>
          <a:xfrm>
            <a:off x="349730" y="2118053"/>
            <a:ext cx="8546297" cy="1310947"/>
          </a:xfrm>
        </p:spPr>
        <p:txBody>
          <a:bodyPr/>
          <a:lstStyle/>
          <a:p>
            <a:r>
              <a:rPr lang="en-US" dirty="0">
                <a:latin typeface="Arial" charset="0"/>
                <a:ea typeface="Arial" charset="0"/>
                <a:cs typeface="Arial" charset="0"/>
              </a:rPr>
              <a:t>Content Overview</a:t>
            </a:r>
            <a:endParaRPr lang="en-US" dirty="0"/>
          </a:p>
        </p:txBody>
      </p:sp>
      <p:sp>
        <p:nvSpPr>
          <p:cNvPr id="3" name="Subtitle 2">
            <a:extLst>
              <a:ext uri="{FF2B5EF4-FFF2-40B4-BE49-F238E27FC236}">
                <a16:creationId xmlns:a16="http://schemas.microsoft.com/office/drawing/2014/main" id="{1BB76A0F-D35A-5B4E-B630-58331EEA82FD}"/>
              </a:ext>
            </a:extLst>
          </p:cNvPr>
          <p:cNvSpPr>
            <a:spLocks noGrp="1"/>
          </p:cNvSpPr>
          <p:nvPr>
            <p:ph type="subTitle" idx="1"/>
          </p:nvPr>
        </p:nvSpPr>
        <p:spPr/>
        <p:txBody>
          <a:bodyPr/>
          <a:lstStyle/>
          <a:p>
            <a:r>
              <a:rPr lang="en-US" dirty="0"/>
              <a:t>ESG Analytics, Design, and Packaging</a:t>
            </a:r>
          </a:p>
        </p:txBody>
      </p:sp>
    </p:spTree>
    <p:extLst>
      <p:ext uri="{BB962C8B-B14F-4D97-AF65-F5344CB8AC3E}">
        <p14:creationId xmlns:p14="http://schemas.microsoft.com/office/powerpoint/2010/main" val="315034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DD5657-A06A-6849-8103-6C44DDFB3493}"/>
              </a:ext>
            </a:extLst>
          </p:cNvPr>
          <p:cNvSpPr>
            <a:spLocks noGrp="1"/>
          </p:cNvSpPr>
          <p:nvPr>
            <p:ph type="title"/>
          </p:nvPr>
        </p:nvSpPr>
        <p:spPr/>
        <p:txBody>
          <a:bodyPr/>
          <a:lstStyle/>
          <a:p>
            <a:r>
              <a:rPr lang="en-US" dirty="0">
                <a:solidFill>
                  <a:schemeClr val="tx2"/>
                </a:solidFill>
                <a:latin typeface="Arial Regular"/>
              </a:rPr>
              <a:t>Social Media Calls Attention to Plastic Accumulated on a Bali Beach</a:t>
            </a:r>
            <a:endParaRPr lang="en-US" dirty="0">
              <a:solidFill>
                <a:schemeClr val="tx2"/>
              </a:solidFill>
            </a:endParaRPr>
          </a:p>
        </p:txBody>
      </p:sp>
      <p:sp>
        <p:nvSpPr>
          <p:cNvPr id="2" name="Text Placeholder 1">
            <a:extLst>
              <a:ext uri="{FF2B5EF4-FFF2-40B4-BE49-F238E27FC236}">
                <a16:creationId xmlns:a16="http://schemas.microsoft.com/office/drawing/2014/main" id="{2F4B43A5-73BA-8C4B-8782-2169B75617D6}"/>
              </a:ext>
            </a:extLst>
          </p:cNvPr>
          <p:cNvSpPr>
            <a:spLocks noGrp="1"/>
          </p:cNvSpPr>
          <p:nvPr>
            <p:ph type="body" sz="quarter" idx="18"/>
          </p:nvPr>
        </p:nvSpPr>
        <p:spPr/>
        <p:txBody>
          <a:bodyPr/>
          <a:lstStyle/>
          <a:p>
            <a:r>
              <a:rPr lang="en-US" dirty="0">
                <a:latin typeface="Arial Regular"/>
              </a:rPr>
              <a:t>ESG Controversy</a:t>
            </a:r>
            <a:endParaRPr lang="en-US" dirty="0"/>
          </a:p>
        </p:txBody>
      </p:sp>
      <p:pic>
        <p:nvPicPr>
          <p:cNvPr id="4" name="Picture 3" descr="A picture containing toy&#10;&#10;Description automatically generated">
            <a:extLst>
              <a:ext uri="{FF2B5EF4-FFF2-40B4-BE49-F238E27FC236}">
                <a16:creationId xmlns:a16="http://schemas.microsoft.com/office/drawing/2014/main" id="{918B7482-6B70-2D41-8CFB-D6165B16CDC5}"/>
              </a:ext>
            </a:extLst>
          </p:cNvPr>
          <p:cNvPicPr>
            <a:picLocks noChangeAspect="1"/>
          </p:cNvPicPr>
          <p:nvPr/>
        </p:nvPicPr>
        <p:blipFill>
          <a:blip r:embed="rId3"/>
          <a:stretch>
            <a:fillRect/>
          </a:stretch>
        </p:blipFill>
        <p:spPr>
          <a:xfrm rot="10800000">
            <a:off x="1526996" y="1442360"/>
            <a:ext cx="8096000" cy="4554000"/>
          </a:xfrm>
          <a:prstGeom prst="rect">
            <a:avLst/>
          </a:prstGeom>
        </p:spPr>
      </p:pic>
      <p:sp>
        <p:nvSpPr>
          <p:cNvPr id="6" name="Rectangle 5">
            <a:extLst>
              <a:ext uri="{FF2B5EF4-FFF2-40B4-BE49-F238E27FC236}">
                <a16:creationId xmlns:a16="http://schemas.microsoft.com/office/drawing/2014/main" id="{449DC9AD-E6DF-F249-9FD5-E3D7D28A5DB9}"/>
              </a:ext>
            </a:extLst>
          </p:cNvPr>
          <p:cNvSpPr/>
          <p:nvPr/>
        </p:nvSpPr>
        <p:spPr>
          <a:xfrm>
            <a:off x="1526996" y="6032851"/>
            <a:ext cx="3320140" cy="246221"/>
          </a:xfrm>
          <a:prstGeom prst="rect">
            <a:avLst/>
          </a:prstGeom>
        </p:spPr>
        <p:txBody>
          <a:bodyPr wrap="none">
            <a:spAutoFit/>
          </a:bodyPr>
          <a:lstStyle/>
          <a:p>
            <a:r>
              <a:rPr lang="en-US" sz="1000" i="1" dirty="0"/>
              <a:t>Credit: @</a:t>
            </a:r>
            <a:r>
              <a:rPr lang="en-US" sz="1000" i="1" dirty="0" err="1"/>
              <a:t>hiwayan</a:t>
            </a:r>
            <a:r>
              <a:rPr lang="en-US" sz="1000" i="1" dirty="0"/>
              <a:t> for drone shot &amp; @</a:t>
            </a:r>
            <a:r>
              <a:rPr lang="en-US" sz="1000" i="1" dirty="0" err="1"/>
              <a:t>laurainwaterland</a:t>
            </a:r>
            <a:r>
              <a:rPr lang="en-US" sz="1000" i="1" dirty="0"/>
              <a:t>⠀</a:t>
            </a:r>
          </a:p>
        </p:txBody>
      </p:sp>
    </p:spTree>
    <p:extLst>
      <p:ext uri="{BB962C8B-B14F-4D97-AF65-F5344CB8AC3E}">
        <p14:creationId xmlns:p14="http://schemas.microsoft.com/office/powerpoint/2010/main" val="390110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DD5657-A06A-6849-8103-6C44DDFB3493}"/>
              </a:ext>
            </a:extLst>
          </p:cNvPr>
          <p:cNvSpPr>
            <a:spLocks noGrp="1"/>
          </p:cNvSpPr>
          <p:nvPr>
            <p:ph type="title"/>
          </p:nvPr>
        </p:nvSpPr>
        <p:spPr/>
        <p:txBody>
          <a:bodyPr/>
          <a:lstStyle/>
          <a:p>
            <a:r>
              <a:rPr lang="en-US" dirty="0">
                <a:solidFill>
                  <a:schemeClr val="tx2"/>
                </a:solidFill>
                <a:latin typeface="Arial Regular"/>
              </a:rPr>
              <a:t>Elon Musk Smokes Marijuana on Joe Rogan Podcast</a:t>
            </a:r>
            <a:endParaRPr lang="en-US" dirty="0">
              <a:solidFill>
                <a:schemeClr val="tx2"/>
              </a:solidFill>
            </a:endParaRPr>
          </a:p>
        </p:txBody>
      </p:sp>
      <p:sp>
        <p:nvSpPr>
          <p:cNvPr id="2" name="Text Placeholder 1">
            <a:extLst>
              <a:ext uri="{FF2B5EF4-FFF2-40B4-BE49-F238E27FC236}">
                <a16:creationId xmlns:a16="http://schemas.microsoft.com/office/drawing/2014/main" id="{763308B5-314A-A84F-A5C9-BBC144999133}"/>
              </a:ext>
            </a:extLst>
          </p:cNvPr>
          <p:cNvSpPr>
            <a:spLocks noGrp="1"/>
          </p:cNvSpPr>
          <p:nvPr>
            <p:ph type="body" sz="quarter" idx="18"/>
          </p:nvPr>
        </p:nvSpPr>
        <p:spPr/>
        <p:txBody>
          <a:bodyPr/>
          <a:lstStyle/>
          <a:p>
            <a:r>
              <a:rPr lang="en-US" dirty="0">
                <a:latin typeface="Arial Regular"/>
              </a:rPr>
              <a:t>Controversial? - Sep 7, 2018</a:t>
            </a:r>
            <a:endParaRPr lang="en-US" dirty="0"/>
          </a:p>
        </p:txBody>
      </p:sp>
      <p:pic>
        <p:nvPicPr>
          <p:cNvPr id="4" name="Picture 3" descr="Chart, histogram&#10;&#10;Description automatically generated">
            <a:extLst>
              <a:ext uri="{FF2B5EF4-FFF2-40B4-BE49-F238E27FC236}">
                <a16:creationId xmlns:a16="http://schemas.microsoft.com/office/drawing/2014/main" id="{19B8BDB1-D0D1-6C43-8486-4BB8C11DA8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6904" y="1440000"/>
            <a:ext cx="9338191" cy="4954958"/>
          </a:xfrm>
          <a:prstGeom prst="rect">
            <a:avLst/>
          </a:prstGeom>
        </p:spPr>
      </p:pic>
    </p:spTree>
    <p:extLst>
      <p:ext uri="{BB962C8B-B14F-4D97-AF65-F5344CB8AC3E}">
        <p14:creationId xmlns:p14="http://schemas.microsoft.com/office/powerpoint/2010/main" val="476148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AB6C57A-662D-6D48-8FCB-F039066F6F99}"/>
              </a:ext>
            </a:extLst>
          </p:cNvPr>
          <p:cNvSpPr txBox="1">
            <a:spLocks/>
          </p:cNvSpPr>
          <p:nvPr/>
        </p:nvSpPr>
        <p:spPr>
          <a:xfrm>
            <a:off x="562227" y="352292"/>
            <a:ext cx="10895481" cy="90500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0" i="0" kern="1200">
                <a:solidFill>
                  <a:schemeClr val="tx2"/>
                </a:solidFill>
                <a:latin typeface="Arial Regular" charset="0"/>
                <a:ea typeface="Arial Regular" charset="0"/>
                <a:cs typeface="Arial Regular" charset="0"/>
              </a:defRPr>
            </a:lvl1pPr>
          </a:lstStyle>
          <a:p>
            <a:pPr>
              <a:lnSpc>
                <a:spcPts val="3300"/>
              </a:lnSpc>
            </a:pPr>
            <a:endParaRPr lang="en-US" sz="2200" dirty="0">
              <a:solidFill>
                <a:schemeClr val="tx1"/>
              </a:solidFill>
              <a:latin typeface="Arial Black" panose="020B0604020202020204" pitchFamily="34" charset="0"/>
              <a:cs typeface="Arial Black" panose="020B0604020202020204" pitchFamily="34" charset="0"/>
            </a:endParaRPr>
          </a:p>
        </p:txBody>
      </p:sp>
      <p:pic>
        <p:nvPicPr>
          <p:cNvPr id="22" name="Picture 21">
            <a:extLst>
              <a:ext uri="{FF2B5EF4-FFF2-40B4-BE49-F238E27FC236}">
                <a16:creationId xmlns:a16="http://schemas.microsoft.com/office/drawing/2014/main" id="{401345C2-22A5-1B47-A02D-BBC6364743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204" y="1440000"/>
            <a:ext cx="10169526" cy="4995764"/>
          </a:xfrm>
          <a:prstGeom prst="rect">
            <a:avLst/>
          </a:prstGeom>
        </p:spPr>
      </p:pic>
      <p:sp>
        <p:nvSpPr>
          <p:cNvPr id="4" name="Title 3">
            <a:extLst>
              <a:ext uri="{FF2B5EF4-FFF2-40B4-BE49-F238E27FC236}">
                <a16:creationId xmlns:a16="http://schemas.microsoft.com/office/drawing/2014/main" id="{2C4D5D21-41E8-BE4C-A5B4-4A4D785FBFC9}"/>
              </a:ext>
            </a:extLst>
          </p:cNvPr>
          <p:cNvSpPr>
            <a:spLocks noGrp="1"/>
          </p:cNvSpPr>
          <p:nvPr>
            <p:ph type="title"/>
          </p:nvPr>
        </p:nvSpPr>
        <p:spPr/>
        <p:txBody>
          <a:bodyPr/>
          <a:lstStyle/>
          <a:p>
            <a:pPr>
              <a:lnSpc>
                <a:spcPts val="3300"/>
              </a:lnSpc>
            </a:pPr>
            <a:r>
              <a:rPr lang="en-US" dirty="0">
                <a:solidFill>
                  <a:schemeClr val="tx2"/>
                </a:solidFill>
              </a:rPr>
              <a:t>Does the Media Matter Long Term?</a:t>
            </a:r>
            <a:br>
              <a:rPr lang="en-US" dirty="0">
                <a:latin typeface="Arial Regular"/>
              </a:rPr>
            </a:br>
            <a:br>
              <a:rPr lang="en-US" dirty="0">
                <a:latin typeface="Arial Black" panose="020B0604020202020204" pitchFamily="34" charset="0"/>
                <a:cs typeface="Arial Black" panose="020B0604020202020204" pitchFamily="34" charset="0"/>
              </a:rPr>
            </a:br>
            <a:endParaRPr lang="en-US" dirty="0"/>
          </a:p>
        </p:txBody>
      </p:sp>
      <p:sp>
        <p:nvSpPr>
          <p:cNvPr id="5" name="Text Placeholder 4">
            <a:extLst>
              <a:ext uri="{FF2B5EF4-FFF2-40B4-BE49-F238E27FC236}">
                <a16:creationId xmlns:a16="http://schemas.microsoft.com/office/drawing/2014/main" id="{96973D53-FF48-4746-87CB-24ABAA2BFD24}"/>
              </a:ext>
            </a:extLst>
          </p:cNvPr>
          <p:cNvSpPr>
            <a:spLocks noGrp="1"/>
          </p:cNvSpPr>
          <p:nvPr>
            <p:ph type="body" sz="quarter" idx="18"/>
          </p:nvPr>
        </p:nvSpPr>
        <p:spPr/>
        <p:txBody>
          <a:bodyPr/>
          <a:lstStyle/>
          <a:p>
            <a:r>
              <a:rPr lang="en-US" dirty="0">
                <a:solidFill>
                  <a:srgbClr val="242424"/>
                </a:solidFill>
                <a:latin typeface="Arial Regular"/>
              </a:rPr>
              <a:t>Investing in S&amp;P 500 Stocks Based on </a:t>
            </a:r>
            <a:r>
              <a:rPr lang="en-US" dirty="0">
                <a:solidFill>
                  <a:srgbClr val="242424"/>
                </a:solidFill>
                <a:latin typeface="Arial Black" panose="020B0604020202020204" pitchFamily="34" charset="0"/>
                <a:cs typeface="Arial Black" panose="020B0604020202020204" pitchFamily="34" charset="0"/>
              </a:rPr>
              <a:t>Management Sentiment </a:t>
            </a:r>
            <a:r>
              <a:rPr lang="en-US" dirty="0">
                <a:solidFill>
                  <a:srgbClr val="242424"/>
                </a:solidFill>
                <a:latin typeface="Arial Regular"/>
              </a:rPr>
              <a:t>in the Media</a:t>
            </a:r>
            <a:endParaRPr lang="en-US" dirty="0"/>
          </a:p>
        </p:txBody>
      </p:sp>
    </p:spTree>
    <p:extLst>
      <p:ext uri="{BB962C8B-B14F-4D97-AF65-F5344CB8AC3E}">
        <p14:creationId xmlns:p14="http://schemas.microsoft.com/office/powerpoint/2010/main" val="1864440370"/>
      </p:ext>
    </p:extLst>
  </p:cSld>
  <p:clrMapOvr>
    <a:masterClrMapping/>
  </p:clrMapOvr>
</p:sld>
</file>

<file path=ppt/theme/theme1.xml><?xml version="1.0" encoding="utf-8"?>
<a:theme xmlns:a="http://schemas.openxmlformats.org/drawingml/2006/main" name="Refinitiv Template_180917_v2">
  <a:themeElements>
    <a:clrScheme name="Refinitiv">
      <a:dk1>
        <a:srgbClr val="000000"/>
      </a:dk1>
      <a:lt1>
        <a:srgbClr val="FFFFFF"/>
      </a:lt1>
      <a:dk2>
        <a:srgbClr val="001EFF"/>
      </a:dk2>
      <a:lt2>
        <a:srgbClr val="D8DAD9"/>
      </a:lt2>
      <a:accent1>
        <a:srgbClr val="001EFF"/>
      </a:accent1>
      <a:accent2>
        <a:srgbClr val="FF5000"/>
      </a:accent2>
      <a:accent3>
        <a:srgbClr val="FFC800"/>
      </a:accent3>
      <a:accent4>
        <a:srgbClr val="00D0D3"/>
      </a:accent4>
      <a:accent5>
        <a:srgbClr val="9064CD"/>
      </a:accent5>
      <a:accent6>
        <a:srgbClr val="00C389"/>
      </a:accent6>
      <a:hlink>
        <a:srgbClr val="00D0D3"/>
      </a:hlink>
      <a:folHlink>
        <a:srgbClr val="001EFF"/>
      </a:folHlink>
    </a:clrScheme>
    <a:fontScheme name="Refimitiv">
      <a:majorFont>
        <a:latin typeface="Proxima Nova"/>
        <a:ea typeface=""/>
        <a:cs typeface=""/>
      </a:majorFont>
      <a:minorFont>
        <a:latin typeface="Proxima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EEEE"/>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Refinitiv Template_180917_v2" id="{0C77359C-4956-9944-808F-E33DBA72AF09}" vid="{7DFE6BBF-4BCD-1F47-AF70-145F4D952E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Refinitiv</Template>
  <TotalTime>66878</TotalTime>
  <Words>4757</Words>
  <Application>Microsoft Macintosh PowerPoint</Application>
  <PresentationFormat>Widescreen</PresentationFormat>
  <Paragraphs>446</Paragraphs>
  <Slides>49</Slides>
  <Notes>41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Arial</vt:lpstr>
      <vt:lpstr>Arial Black</vt:lpstr>
      <vt:lpstr>Arial Bold</vt:lpstr>
      <vt:lpstr>Arial Regular</vt:lpstr>
      <vt:lpstr>Calibri</vt:lpstr>
      <vt:lpstr>Cambria Math</vt:lpstr>
      <vt:lpstr>Century Gothic</vt:lpstr>
      <vt:lpstr>Montserrat</vt:lpstr>
      <vt:lpstr>Montserrat ExtraBold</vt:lpstr>
      <vt:lpstr>Proxima Nova</vt:lpstr>
      <vt:lpstr>Proxima Nova Regular</vt:lpstr>
      <vt:lpstr>Symbol</vt:lpstr>
      <vt:lpstr>System Font Regular</vt:lpstr>
      <vt:lpstr>Times</vt:lpstr>
      <vt:lpstr>Times New Roman</vt:lpstr>
      <vt:lpstr>Refinitiv Template_180917_v2</vt:lpstr>
      <vt:lpstr>Refinitiv MarketPsych ESG Analytics </vt:lpstr>
      <vt:lpstr>ESG Overview</vt:lpstr>
      <vt:lpstr>PowerPoint Presentation</vt:lpstr>
      <vt:lpstr>PowerPoint Presentation</vt:lpstr>
      <vt:lpstr>PowerPoint Presentation</vt:lpstr>
      <vt:lpstr>Content Overview</vt:lpstr>
      <vt:lpstr>Social Media Calls Attention to Plastic Accumulated on a Bali Beach</vt:lpstr>
      <vt:lpstr>Elon Musk Smokes Marijuana on Joe Rogan Podcast</vt:lpstr>
      <vt:lpstr>Does the Media Matter Long Term?  </vt:lpstr>
      <vt:lpstr>PowerPoint Presentation</vt:lpstr>
      <vt:lpstr>Refinitiv MarketPsych ESG Analytics</vt:lpstr>
      <vt:lpstr>Nature of ESG Data</vt:lpstr>
      <vt:lpstr>PowerPoint Presentation</vt:lpstr>
      <vt:lpstr>Natural Language Processing</vt:lpstr>
      <vt:lpstr>Rating Structure</vt:lpstr>
      <vt:lpstr>What We Do</vt:lpstr>
      <vt:lpstr>ESG Scores Are Hierarchical </vt:lpstr>
      <vt:lpstr>Sample Daily Output from Advanced Company-ESG Package</vt:lpstr>
      <vt:lpstr>Sample Daily Output from Advanced Country-ESG Package</vt:lpstr>
      <vt:lpstr>Sample Daily Output from Core Company-ESG Package</vt:lpstr>
      <vt:lpstr>Media Reports on Management Diversity </vt:lpstr>
      <vt:lpstr>Citi Has Relatively High ManagementTrust in the Media  </vt:lpstr>
      <vt:lpstr>Research Findings - Companies</vt:lpstr>
      <vt:lpstr>Use Case #1: Portfolio Formation</vt:lpstr>
      <vt:lpstr>Use Case #2: Finding Winners</vt:lpstr>
      <vt:lpstr>Use Case #3: Risk Management</vt:lpstr>
      <vt:lpstr>Use Case #3: Risk Management</vt:lpstr>
      <vt:lpstr>Case Studies - Companies</vt:lpstr>
      <vt:lpstr>Use Case #3: Risk Management</vt:lpstr>
      <vt:lpstr>Use Case #3: Risk Management</vt:lpstr>
      <vt:lpstr>Use Case #3: Risk Management</vt:lpstr>
      <vt:lpstr>Use Case #3: Risk Management</vt:lpstr>
      <vt:lpstr>Use Case #3: Risk Management</vt:lpstr>
      <vt:lpstr>Use Case #3: Risk Management</vt:lpstr>
      <vt:lpstr>Use Case #3: Risk Management</vt:lpstr>
      <vt:lpstr>Use Case #3: Risk Management</vt:lpstr>
      <vt:lpstr>Use Case #3: Risk Management</vt:lpstr>
      <vt:lpstr>Use Case #2: Finding Winners</vt:lpstr>
      <vt:lpstr>Use Case #3: Risk Management</vt:lpstr>
      <vt:lpstr>Research &amp; Case Studies - Countries</vt:lpstr>
      <vt:lpstr>Use Case #4: Macro Investing (E)</vt:lpstr>
      <vt:lpstr>Use Case #4: Macro Investing (S)</vt:lpstr>
      <vt:lpstr>Use Case #4: Macro Investing (S)</vt:lpstr>
      <vt:lpstr>Use Case #4: Macro Investing (G)</vt:lpstr>
      <vt:lpstr>Use Case #4: Macro Investing (G)</vt:lpstr>
      <vt:lpstr>Summary of Findings</vt:lpstr>
      <vt:lpstr>PowerPoint Presentation</vt:lpstr>
      <vt:lpstr>Thank you. Questions?</vt:lpstr>
      <vt:lpstr>MarketPsych ESG Scores -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Refinitiv MarketPsych Indices Overview - INTERNAL</dc:title>
  <dc:creator>Microsoft Office User</dc:creator>
  <cp:lastModifiedBy>Richard Peterson</cp:lastModifiedBy>
  <cp:revision>384</cp:revision>
  <dcterms:created xsi:type="dcterms:W3CDTF">2018-09-27T22:15:15Z</dcterms:created>
  <dcterms:modified xsi:type="dcterms:W3CDTF">2021-02-17T18:35:46Z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2674829</vt:lpwstr>
  </property>
  <property fmtid="{D5CDD505-2E9C-101B-9397-08002B2CF9AE}" pid="3" name="Offisync_UpdateToken">
    <vt:lpwstr>10</vt:lpwstr>
  </property>
  <property fmtid="{D5CDD505-2E9C-101B-9397-08002B2CF9AE}" pid="4" name="Offisync_ProviderInitializationData">
    <vt:lpwstr>https://thehub.thomsonreuters.com</vt:lpwstr>
  </property>
  <property fmtid="{D5CDD505-2E9C-101B-9397-08002B2CF9AE}" pid="5" name="Jive_LatestUserAccountName">
    <vt:lpwstr>0138676</vt:lpwstr>
  </property>
  <property fmtid="{D5CDD505-2E9C-101B-9397-08002B2CF9AE}" pid="6" name="Offisync_ServerID">
    <vt:lpwstr>827ef9c6-9019-45bb-9c94-05eb52e667cd</vt:lpwstr>
  </property>
  <property fmtid="{D5CDD505-2E9C-101B-9397-08002B2CF9AE}" pid="7" name="Jive_VersionGuid">
    <vt:lpwstr>c7dd926c-4b50-47c2-802c-69f790f57a11</vt:lpwstr>
  </property>
  <property fmtid="{D5CDD505-2E9C-101B-9397-08002B2CF9AE}" pid="8" name="Jive_ModifiedButNotPublished">
    <vt:lpwstr>True</vt:lpwstr>
  </property>
</Properties>
</file>